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63.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7" r:id="rId1"/>
  </p:sldMasterIdLst>
  <p:notesMasterIdLst>
    <p:notesMasterId r:id="rId86"/>
  </p:notesMasterIdLst>
  <p:sldIdLst>
    <p:sldId id="275" r:id="rId2"/>
    <p:sldId id="268" r:id="rId3"/>
    <p:sldId id="340" r:id="rId4"/>
    <p:sldId id="412" r:id="rId5"/>
    <p:sldId id="413" r:id="rId6"/>
    <p:sldId id="414" r:id="rId7"/>
    <p:sldId id="415" r:id="rId8"/>
    <p:sldId id="416" r:id="rId9"/>
    <p:sldId id="267" r:id="rId10"/>
    <p:sldId id="277" r:id="rId11"/>
    <p:sldId id="374" r:id="rId12"/>
    <p:sldId id="375" r:id="rId13"/>
    <p:sldId id="377" r:id="rId14"/>
    <p:sldId id="376" r:id="rId15"/>
    <p:sldId id="378" r:id="rId16"/>
    <p:sldId id="379" r:id="rId17"/>
    <p:sldId id="380" r:id="rId18"/>
    <p:sldId id="381" r:id="rId19"/>
    <p:sldId id="382" r:id="rId20"/>
    <p:sldId id="417" r:id="rId21"/>
    <p:sldId id="361" r:id="rId22"/>
    <p:sldId id="362" r:id="rId23"/>
    <p:sldId id="363" r:id="rId24"/>
    <p:sldId id="364" r:id="rId25"/>
    <p:sldId id="418" r:id="rId26"/>
    <p:sldId id="383" r:id="rId27"/>
    <p:sldId id="384" r:id="rId28"/>
    <p:sldId id="385" r:id="rId29"/>
    <p:sldId id="386" r:id="rId30"/>
    <p:sldId id="387" r:id="rId31"/>
    <p:sldId id="388" r:id="rId32"/>
    <p:sldId id="420" r:id="rId33"/>
    <p:sldId id="369" r:id="rId34"/>
    <p:sldId id="370" r:id="rId35"/>
    <p:sldId id="371" r:id="rId36"/>
    <p:sldId id="372" r:id="rId37"/>
    <p:sldId id="373" r:id="rId38"/>
    <p:sldId id="394" r:id="rId39"/>
    <p:sldId id="396" r:id="rId40"/>
    <p:sldId id="419" r:id="rId41"/>
    <p:sldId id="397" r:id="rId42"/>
    <p:sldId id="398" r:id="rId43"/>
    <p:sldId id="401" r:id="rId44"/>
    <p:sldId id="389" r:id="rId45"/>
    <p:sldId id="421" r:id="rId46"/>
    <p:sldId id="349" r:id="rId47"/>
    <p:sldId id="350" r:id="rId48"/>
    <p:sldId id="391" r:id="rId49"/>
    <p:sldId id="393" r:id="rId50"/>
    <p:sldId id="351" r:id="rId51"/>
    <p:sldId id="352" r:id="rId52"/>
    <p:sldId id="429" r:id="rId53"/>
    <p:sldId id="353" r:id="rId54"/>
    <p:sldId id="411" r:id="rId55"/>
    <p:sldId id="390" r:id="rId56"/>
    <p:sldId id="424" r:id="rId57"/>
    <p:sldId id="356" r:id="rId58"/>
    <p:sldId id="357" r:id="rId59"/>
    <p:sldId id="358" r:id="rId60"/>
    <p:sldId id="359" r:id="rId61"/>
    <p:sldId id="435" r:id="rId62"/>
    <p:sldId id="438" r:id="rId63"/>
    <p:sldId id="437" r:id="rId64"/>
    <p:sldId id="436" r:id="rId65"/>
    <p:sldId id="431" r:id="rId66"/>
    <p:sldId id="432" r:id="rId67"/>
    <p:sldId id="433" r:id="rId68"/>
    <p:sldId id="434" r:id="rId69"/>
    <p:sldId id="430" r:id="rId70"/>
    <p:sldId id="422" r:id="rId71"/>
    <p:sldId id="423" r:id="rId72"/>
    <p:sldId id="360" r:id="rId73"/>
    <p:sldId id="425" r:id="rId74"/>
    <p:sldId id="426" r:id="rId75"/>
    <p:sldId id="402" r:id="rId76"/>
    <p:sldId id="403" r:id="rId77"/>
    <p:sldId id="404" r:id="rId78"/>
    <p:sldId id="405" r:id="rId79"/>
    <p:sldId id="406" r:id="rId80"/>
    <p:sldId id="407" r:id="rId81"/>
    <p:sldId id="408" r:id="rId82"/>
    <p:sldId id="409" r:id="rId83"/>
    <p:sldId id="410" r:id="rId84"/>
    <p:sldId id="276" r:id="rId85"/>
  </p:sldIdLst>
  <p:sldSz cx="9144000" cy="5143500" type="screen16x9"/>
  <p:notesSz cx="6858000" cy="9144000"/>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it Viit" initials="VV" lastIdx="2" clrIdx="0">
    <p:extLst>
      <p:ext uri="{19B8F6BF-5375-455C-9EA6-DF929625EA0E}">
        <p15:presenceInfo xmlns:p15="http://schemas.microsoft.com/office/powerpoint/2012/main" userId="Viit Vii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AEFF"/>
    <a:srgbClr val="25A2FF"/>
    <a:srgbClr val="189CDE"/>
    <a:srgbClr val="0996FF"/>
    <a:srgbClr val="0192FF"/>
    <a:srgbClr val="0594FF"/>
    <a:srgbClr val="008FFA"/>
    <a:srgbClr val="008A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3" d="100"/>
          <a:sy n="93" d="100"/>
        </p:scale>
        <p:origin x="544" y="56"/>
      </p:cViewPr>
      <p:guideLst>
        <p:guide orient="horz" pos="1620"/>
        <p:guide pos="2880"/>
      </p:guideLst>
    </p:cSldViewPr>
  </p:slideViewPr>
  <p:notesTextViewPr>
    <p:cViewPr>
      <p:scale>
        <a:sx n="400" d="100"/>
        <a:sy n="4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9981B592-AEF7-4F19-89CE-62E2656F1C5E}" type="datetimeFigureOut">
              <a:rPr lang="en-IN" smtClean="0"/>
              <a:t>31-08-2020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D5559C-9A1D-465C-BD22-C64000BBBB10}" type="slidenum">
              <a:rPr lang="en-IN" smtClean="0"/>
              <a:t>‹#›</a:t>
            </a:fld>
            <a:endParaRPr lang="en-IN"/>
          </a:p>
        </p:txBody>
      </p:sp>
    </p:spTree>
    <p:extLst>
      <p:ext uri="{BB962C8B-B14F-4D97-AF65-F5344CB8AC3E}">
        <p14:creationId xmlns:p14="http://schemas.microsoft.com/office/powerpoint/2010/main" val="311978485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559C-9A1D-465C-BD22-C64000BBBB10}" type="slidenum">
              <a:rPr lang="en-IN" smtClean="0"/>
              <a:t>9</a:t>
            </a:fld>
            <a:endParaRPr lang="en-IN"/>
          </a:p>
        </p:txBody>
      </p:sp>
    </p:spTree>
    <p:extLst>
      <p:ext uri="{BB962C8B-B14F-4D97-AF65-F5344CB8AC3E}">
        <p14:creationId xmlns:p14="http://schemas.microsoft.com/office/powerpoint/2010/main" val="1212574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559C-9A1D-465C-BD22-C64000BBBB10}" type="slidenum">
              <a:rPr lang="en-IN" smtClean="0"/>
              <a:t>10</a:t>
            </a:fld>
            <a:endParaRPr lang="en-IN"/>
          </a:p>
        </p:txBody>
      </p:sp>
    </p:spTree>
    <p:extLst>
      <p:ext uri="{BB962C8B-B14F-4D97-AF65-F5344CB8AC3E}">
        <p14:creationId xmlns:p14="http://schemas.microsoft.com/office/powerpoint/2010/main" val="4127660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559C-9A1D-465C-BD22-C64000BBBB10}" type="slidenum">
              <a:rPr lang="en-IN" smtClean="0"/>
              <a:t>16</a:t>
            </a:fld>
            <a:endParaRPr lang="en-IN"/>
          </a:p>
        </p:txBody>
      </p:sp>
    </p:spTree>
    <p:extLst>
      <p:ext uri="{BB962C8B-B14F-4D97-AF65-F5344CB8AC3E}">
        <p14:creationId xmlns:p14="http://schemas.microsoft.com/office/powerpoint/2010/main" val="2117504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BD5559C-9A1D-465C-BD22-C64000BBBB10}" type="slidenum">
              <a:rPr lang="en-IN" smtClean="0"/>
              <a:t>18</a:t>
            </a:fld>
            <a:endParaRPr lang="en-IN"/>
          </a:p>
        </p:txBody>
      </p:sp>
    </p:spTree>
    <p:extLst>
      <p:ext uri="{BB962C8B-B14F-4D97-AF65-F5344CB8AC3E}">
        <p14:creationId xmlns:p14="http://schemas.microsoft.com/office/powerpoint/2010/main" val="2723140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FE9C4-19AC-4D01-81DA-E140B97A9BA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44BCA5E5-3A78-455F-A1D5-145EA917384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4BA8103-6802-402E-8A9C-2FB10C13AF4C}"/>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9AEAE19A-DC0A-4D53-A4FB-E883E9391AD9}"/>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6" name="Slide Number Placeholder 5">
            <a:extLst>
              <a:ext uri="{FF2B5EF4-FFF2-40B4-BE49-F238E27FC236}">
                <a16:creationId xmlns:a16="http://schemas.microsoft.com/office/drawing/2014/main" id="{017209EA-FF5B-4648-B17D-3689B5157532}"/>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1827367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DBA33-3BCA-4D04-8B42-26F6BB1720B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73B614-80E5-43E5-ACC0-10C0948786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10C068-F4B8-4482-BCC2-F12B8405BE9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2756C726-B8F7-46D8-A302-A3C69CBCE485}"/>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6" name="Slide Number Placeholder 5">
            <a:extLst>
              <a:ext uri="{FF2B5EF4-FFF2-40B4-BE49-F238E27FC236}">
                <a16:creationId xmlns:a16="http://schemas.microsoft.com/office/drawing/2014/main" id="{BB672F82-7742-49B4-9D22-A703AE78350A}"/>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2519751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894F4A-84CD-42EC-A311-E7DDDE5B9138}"/>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1A6F8A3-D97A-477F-8A9F-5D2D8FC9CD9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4DC056D-23ED-4173-85A0-B789F940CF41}"/>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D5C1BBEB-F29D-4181-968D-AF3F415CEC4F}"/>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6" name="Slide Number Placeholder 5">
            <a:extLst>
              <a:ext uri="{FF2B5EF4-FFF2-40B4-BE49-F238E27FC236}">
                <a16:creationId xmlns:a16="http://schemas.microsoft.com/office/drawing/2014/main" id="{0FA03474-7DC7-49B8-A4C4-B10099ED3194}"/>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3857640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FBEFC-853B-4E71-90C0-35BD8D1F836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EAD4BB9-BDA4-4C04-BA11-57AE021A73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11086A-60FA-47B2-80EA-B781B0D07FF2}"/>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4C0DE884-2704-4762-B1F7-A390B52525A3}"/>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6" name="Slide Number Placeholder 5">
            <a:extLst>
              <a:ext uri="{FF2B5EF4-FFF2-40B4-BE49-F238E27FC236}">
                <a16:creationId xmlns:a16="http://schemas.microsoft.com/office/drawing/2014/main" id="{4A9461B4-73E9-4628-92E8-74939F9E75BC}"/>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752263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0589E-9D4B-44E6-BF11-C075A0629675}"/>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B2C8F49-9067-4135-A992-6FB9ECEA2A98}"/>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CD58BF-DC88-48A8-8054-8760C54DAE4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B410900E-11FD-4ACA-8E87-4EC87F1A1911}"/>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6" name="Slide Number Placeholder 5">
            <a:extLst>
              <a:ext uri="{FF2B5EF4-FFF2-40B4-BE49-F238E27FC236}">
                <a16:creationId xmlns:a16="http://schemas.microsoft.com/office/drawing/2014/main" id="{D8AF7084-87E6-4F73-9995-37B9D5DA77B1}"/>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1995462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22823-44FC-4F0E-988B-2ACF3A6CE47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BCB5ADA-214B-4BFF-9D95-4AACAA678348}"/>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DA0DDFE-CE85-4487-A2F7-D43D9AD99D2F}"/>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CFE3102-E054-4C70-8672-73C06D74E67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3AADA228-140D-4F9B-A2FE-74BFB213CF25}"/>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7" name="Slide Number Placeholder 6">
            <a:extLst>
              <a:ext uri="{FF2B5EF4-FFF2-40B4-BE49-F238E27FC236}">
                <a16:creationId xmlns:a16="http://schemas.microsoft.com/office/drawing/2014/main" id="{728C3789-8D8D-4D5C-A015-00F074C78764}"/>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3932263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AFB0-2CA1-458E-8D17-13C9D16023B7}"/>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3598FFF-DC4E-46B0-93F5-FAB67A7D4A5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5204111-7E13-4A52-A9E1-956A87C87EDF}"/>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AA34A28-7BD2-4B06-ABF5-89A47C156453}"/>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BA6BDF0-5B29-4A2F-8CC0-14E57446D9A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741CA3A-A01B-4B5C-A4F8-C14D8EC45F28}"/>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88FCAA6B-C991-48DE-B578-AE2A9961C3C1}"/>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9" name="Slide Number Placeholder 8">
            <a:extLst>
              <a:ext uri="{FF2B5EF4-FFF2-40B4-BE49-F238E27FC236}">
                <a16:creationId xmlns:a16="http://schemas.microsoft.com/office/drawing/2014/main" id="{D005B9A6-E7CF-4D3D-9193-F5CCF0408725}"/>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3722196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AF43-78DB-4D57-9B2D-80B50CE2253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3681968-C016-4D62-894F-92EC20981B84}"/>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A43BC0E1-975B-4302-8CF3-C520CED7189D}"/>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5" name="Slide Number Placeholder 4">
            <a:extLst>
              <a:ext uri="{FF2B5EF4-FFF2-40B4-BE49-F238E27FC236}">
                <a16:creationId xmlns:a16="http://schemas.microsoft.com/office/drawing/2014/main" id="{C92DAC7F-9355-4792-84EA-A4C808E3F218}"/>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1815359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56E9C9-69F5-4D64-AFCA-189935E7A949}"/>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C3FB54D1-AD89-4CA0-8134-5D2BAF3393B5}"/>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4" name="Slide Number Placeholder 3">
            <a:extLst>
              <a:ext uri="{FF2B5EF4-FFF2-40B4-BE49-F238E27FC236}">
                <a16:creationId xmlns:a16="http://schemas.microsoft.com/office/drawing/2014/main" id="{413B8272-E3A3-4683-B86E-79218886BA30}"/>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405398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8ADB3-F3C8-4862-AF7F-04DDE9A441E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A9489C0-5D66-43A0-995C-51CDB2B895D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969A2F6-A867-42FE-8C9C-0CD7E6653E7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a:t>Click to edit Master text styles</a:t>
            </a:r>
          </a:p>
        </p:txBody>
      </p:sp>
      <p:sp>
        <p:nvSpPr>
          <p:cNvPr id="5" name="Date Placeholder 4">
            <a:extLst>
              <a:ext uri="{FF2B5EF4-FFF2-40B4-BE49-F238E27FC236}">
                <a16:creationId xmlns:a16="http://schemas.microsoft.com/office/drawing/2014/main" id="{B1724A67-3315-4540-9790-4166A5A82574}"/>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25DC2BE8-6B25-4D6D-A216-0288779C1086}"/>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7" name="Slide Number Placeholder 6">
            <a:extLst>
              <a:ext uri="{FF2B5EF4-FFF2-40B4-BE49-F238E27FC236}">
                <a16:creationId xmlns:a16="http://schemas.microsoft.com/office/drawing/2014/main" id="{C8F23A18-5A76-4536-926B-E6B38286EE49}"/>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87258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43C2C-789D-4AF3-A6E0-0AE714409AD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2A586BE-F0E8-46DC-B95E-EBCA679965B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C35E20C7-39DD-4D17-B93E-E92481C7AFB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a:t>Click to edit Master text styles</a:t>
            </a:r>
          </a:p>
        </p:txBody>
      </p:sp>
      <p:sp>
        <p:nvSpPr>
          <p:cNvPr id="5" name="Date Placeholder 4">
            <a:extLst>
              <a:ext uri="{FF2B5EF4-FFF2-40B4-BE49-F238E27FC236}">
                <a16:creationId xmlns:a16="http://schemas.microsoft.com/office/drawing/2014/main" id="{EB26E00D-6FB3-4F93-91B6-3385B363A08C}"/>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4432EE8-F875-4115-8DB6-6E4C5A4D21ED}"/>
              </a:ext>
            </a:extLst>
          </p:cNvPr>
          <p:cNvSpPr>
            <a:spLocks noGrp="1"/>
          </p:cNvSpPr>
          <p:nvPr>
            <p:ph type="ftr" sz="quarter" idx="11"/>
          </p:nvPr>
        </p:nvSpPr>
        <p:spPr/>
        <p:txBody>
          <a:bodyPr/>
          <a:lstStyle/>
          <a:p>
            <a:r>
              <a:rPr lang="en-US"/>
              <a:t>Faculty Name(optional), Department of ______Engineering, VIIT,Pune-48</a:t>
            </a:r>
            <a:endParaRPr lang="en-IN"/>
          </a:p>
        </p:txBody>
      </p:sp>
      <p:sp>
        <p:nvSpPr>
          <p:cNvPr id="7" name="Slide Number Placeholder 6">
            <a:extLst>
              <a:ext uri="{FF2B5EF4-FFF2-40B4-BE49-F238E27FC236}">
                <a16:creationId xmlns:a16="http://schemas.microsoft.com/office/drawing/2014/main" id="{C4D366B0-CAEE-4D99-8704-EBC2029AC63D}"/>
              </a:ext>
            </a:extLst>
          </p:cNvPr>
          <p:cNvSpPr>
            <a:spLocks noGrp="1"/>
          </p:cNvSpPr>
          <p:nvPr>
            <p:ph type="sldNum" sz="quarter" idx="12"/>
          </p:nvPr>
        </p:nvSpPr>
        <p:spPr/>
        <p:txBody>
          <a:bodyPr/>
          <a:lstStyle/>
          <a:p>
            <a:fld id="{3FCAF691-C30B-4477-A4FB-AFF7F164B000}" type="slidenum">
              <a:rPr lang="en-IN" smtClean="0"/>
              <a:t>‹#›</a:t>
            </a:fld>
            <a:endParaRPr lang="en-IN"/>
          </a:p>
        </p:txBody>
      </p:sp>
    </p:spTree>
    <p:extLst>
      <p:ext uri="{BB962C8B-B14F-4D97-AF65-F5344CB8AC3E}">
        <p14:creationId xmlns:p14="http://schemas.microsoft.com/office/powerpoint/2010/main" val="1035520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72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A35254-BA2C-4834-85C4-C01A1408BB62}"/>
              </a:ext>
            </a:extLst>
          </p:cNvPr>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811206B-E85F-4151-9F6F-B42BD4F2A14C}"/>
              </a:ext>
            </a:extLst>
          </p:cNvPr>
          <p:cNvSpPr>
            <a:spLocks noGrp="1"/>
          </p:cNvSpPr>
          <p:nvPr>
            <p:ph type="body" idx="1"/>
          </p:nvPr>
        </p:nvSpPr>
        <p:spPr>
          <a:xfrm>
            <a:off x="628650" y="1369219"/>
            <a:ext cx="7886700" cy="3263504"/>
          </a:xfrm>
          <a:prstGeom prst="rect">
            <a:avLst/>
          </a:prstGeom>
        </p:spPr>
        <p:txBody>
          <a:bodyPr vert="horz" lIns="68580" tIns="34290" rIns="68580" bIns="3429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7575DC-D9A3-4246-8E04-359C1E241650}"/>
              </a:ext>
            </a:extLst>
          </p:cNvPr>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A17412CA-D198-4AFA-9ADD-37508EAD6F93}"/>
              </a:ext>
            </a:extLst>
          </p:cNvPr>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r>
              <a:rPr lang="en-US"/>
              <a:t>Faculty Name(optional), Department of ______Engineering, VIIT,Pune-48</a:t>
            </a:r>
            <a:endParaRPr lang="en-IN"/>
          </a:p>
        </p:txBody>
      </p:sp>
      <p:sp>
        <p:nvSpPr>
          <p:cNvPr id="6" name="Slide Number Placeholder 5">
            <a:extLst>
              <a:ext uri="{FF2B5EF4-FFF2-40B4-BE49-F238E27FC236}">
                <a16:creationId xmlns:a16="http://schemas.microsoft.com/office/drawing/2014/main" id="{5F525125-6F41-48E5-B98E-9C500B8810AA}"/>
              </a:ext>
            </a:extLst>
          </p:cNvPr>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3FCAF691-C30B-4477-A4FB-AFF7F164B000}" type="slidenum">
              <a:rPr lang="en-IN" smtClean="0"/>
              <a:t>‹#›</a:t>
            </a:fld>
            <a:endParaRPr lang="en-IN"/>
          </a:p>
        </p:txBody>
      </p:sp>
    </p:spTree>
    <p:extLst>
      <p:ext uri="{BB962C8B-B14F-4D97-AF65-F5344CB8AC3E}">
        <p14:creationId xmlns:p14="http://schemas.microsoft.com/office/powerpoint/2010/main" val="3182384893"/>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merriam-webster.com/dictionary/illustrat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0.jpg"/><Relationship Id="rId13" Type="http://schemas.openxmlformats.org/officeDocument/2006/relationships/image" Target="../media/image25.jpg"/><Relationship Id="rId3" Type="http://schemas.openxmlformats.org/officeDocument/2006/relationships/image" Target="../media/image15.jpg"/><Relationship Id="rId7" Type="http://schemas.openxmlformats.org/officeDocument/2006/relationships/image" Target="../media/image19.jpg"/><Relationship Id="rId12" Type="http://schemas.openxmlformats.org/officeDocument/2006/relationships/image" Target="../media/image24.jp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8.jpg"/><Relationship Id="rId11" Type="http://schemas.openxmlformats.org/officeDocument/2006/relationships/image" Target="../media/image23.jpg"/><Relationship Id="rId5" Type="http://schemas.openxmlformats.org/officeDocument/2006/relationships/image" Target="../media/image17.jpg"/><Relationship Id="rId15" Type="http://schemas.openxmlformats.org/officeDocument/2006/relationships/image" Target="../media/image1.png"/><Relationship Id="rId10" Type="http://schemas.openxmlformats.org/officeDocument/2006/relationships/image" Target="../media/image22.png"/><Relationship Id="rId4" Type="http://schemas.openxmlformats.org/officeDocument/2006/relationships/image" Target="../media/image16.jpg"/><Relationship Id="rId9" Type="http://schemas.openxmlformats.org/officeDocument/2006/relationships/image" Target="../media/image21.jpg"/><Relationship Id="rId14" Type="http://schemas.openxmlformats.org/officeDocument/2006/relationships/image" Target="../media/image26.jpg"/></Relationships>
</file>

<file path=ppt/slides/_rels/slide24.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png"/><Relationship Id="rId7" Type="http://schemas.openxmlformats.org/officeDocument/2006/relationships/image" Target="../media/image32.jpg"/><Relationship Id="rId12" Type="http://schemas.openxmlformats.org/officeDocument/2006/relationships/image" Target="../media/image1.pn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31.jpg"/><Relationship Id="rId11" Type="http://schemas.openxmlformats.org/officeDocument/2006/relationships/image" Target="../media/image36.jpg"/><Relationship Id="rId5" Type="http://schemas.openxmlformats.org/officeDocument/2006/relationships/image" Target="../media/image30.jpg"/><Relationship Id="rId10" Type="http://schemas.openxmlformats.org/officeDocument/2006/relationships/image" Target="../media/image35.jpg"/><Relationship Id="rId4" Type="http://schemas.openxmlformats.org/officeDocument/2006/relationships/image" Target="../media/image29.png"/><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13" Type="http://schemas.openxmlformats.org/officeDocument/2006/relationships/hyperlink" Target="https://www.google.com/search?q=fiserv+subsidiaries&amp;stick=H4sIAAAAAAAAAOPgE-LUz9U3MLMsLDTU0swot9JPzs_JSU0uyczP088vSk_My6xKBHGKrYpLk4ozUzITizJTixexCqdlFqcWlSkgiwIAEh4OfU4AAAA&amp;sa=X&amp;ved=2ahUKEwjvjcOikKXrAhV-zDgGHahKB1EQ6BMoADAuegQICBAC" TargetMode="External"/><Relationship Id="rId18" Type="http://schemas.openxmlformats.org/officeDocument/2006/relationships/hyperlink" Target="https://www.google.com/search?q=fiserv+founders&amp;stick=H4sIAAAAAAAAAOPgE-LUz9U3MLMsLDTUUs9OttJPKi3OzEstLoYz4vMLUosSSzLz86zS8kvzUlKLFrHyp2UWpxaVKUAFigEF_BdnSAAAAA&amp;sa=X&amp;ved=2ahUKEwjvjcOikKXrAhV-zDgGHahKB1EQ6BMoADAvegQIBRAC" TargetMode="External"/><Relationship Id="rId26" Type="http://schemas.openxmlformats.org/officeDocument/2006/relationships/hyperlink" Target="https://www.google.com/search?q=bloomberg+headquarters&amp;stick=H4sIAAAAAAAAAOPgE-LUz9U3MDIvzjXT0spOttLPL0pPzMusSizJzM9D4VhlpCamFJYmFpWkFhUvYhVLysnPz01KLUpXQJYAAIeFn_ZSAAAA&amp;sa=X&amp;ved=2ahUKEwjDj86OkKXrAhXMyjgGHdZtAqoQ6BMoADAqegQIDxAC" TargetMode="External"/><Relationship Id="rId3" Type="http://schemas.openxmlformats.org/officeDocument/2006/relationships/hyperlink" Target="https://www.google.com/search?q=fiserv+stock+price&amp;stick=H4sIAAAAAAAAAONgecRoyi3w8sc9YSmdSWtOXmNU4-IKzsgvd80rySypFJLgYoOy-KR4uLj0c_UNzKtyTaqSeBaxCqVlFqcWlSkUl-QnZysUFGUmpwIANaBGXU8AAAA&amp;sa=X&amp;ved=2ahUKEwjvjcOikKXrAhV-zDgGHahKB1EQ6BMwKXoECBIQAg" TargetMode="External"/><Relationship Id="rId21" Type="http://schemas.openxmlformats.org/officeDocument/2006/relationships/hyperlink" Target="https://en.wikipedia.org/wiki/Bloomberg_L.P." TargetMode="External"/><Relationship Id="rId34" Type="http://schemas.openxmlformats.org/officeDocument/2006/relationships/hyperlink" Target="https://www.google.com/search?q=Thomas+Secunda&amp;stick=H4sIAAAAAAAAAOPgE-LUz9U3MDIvzjVT4gIzC9OTcy201LOTrfSTSosz81KLi-GM-PyC1KLEksz8PKu0_NK8lNSiRax8IRn5uYnFCsGpyUCRxB2sjABlHwbgVgAAAA&amp;sa=X&amp;ved=2ahUKEwjDj86OkKXrAhXMyjgGHdZtAqoQmxMoAjAsegQIEhAE" TargetMode="External"/><Relationship Id="rId7" Type="http://schemas.openxmlformats.org/officeDocument/2006/relationships/hyperlink" Target="https://www.google.com/search?q=Jeffery+W+Yabuki&amp;stick=H4sIAAAAAAAAAOPgE-LUz9U3MLMsLDRU4gIxjcvLCw1ztRSzk63084vSE_MyqxJLMvPzUDhWyan5i1gFvFLT0lKLKhXCFSITk0qzM3ewMgIAXLbAGVIAAAA&amp;sa=X&amp;ved=2ahUKEwjvjcOikKXrAhV-zDgGHahKB1EQmxMoATAqegQIEBAD" TargetMode="External"/><Relationship Id="rId12" Type="http://schemas.openxmlformats.org/officeDocument/2006/relationships/hyperlink" Target="https://www.google.com/search?q=Brookfield,+Wisconsin&amp;stick=H4sIAAAAAAAAAOPgE-LUz9U3MLMsLDRUAjMNc_OqDLVUs5Ot9POL0hPzMqsSSzLz81A4Vmn5pXkpqSmLWEWdivLzs9MyU3NSdBTCM4uT8_OKM_N2sDICAN4I_TJaAAAA&amp;sa=X&amp;ved=2ahUKEwjvjcOikKXrAhV-zDgGHahKB1EQmxMoATAtegQICxAD" TargetMode="External"/><Relationship Id="rId17" Type="http://schemas.openxmlformats.org/officeDocument/2006/relationships/hyperlink" Target="https://www.google.com/search?q=fiserv+subsidiaries&amp;stick=H4sIAAAAAAAAAOPgE-LUz9U3MLMsLDTU0swot9JPzs_JSU0uyczP088vSk_My6xKBHGKrYpLk4ozUzITizJTixexCqdlFqcWlSkgiwIAEh4OfU4AAAA&amp;sa=X&amp;ved=2ahUKEwjvjcOikKXrAhV-zDgGHahKB1EQ44YBKAQwLnoECAgQBg" TargetMode="External"/><Relationship Id="rId25" Type="http://schemas.openxmlformats.org/officeDocument/2006/relationships/hyperlink" Target="https://www.google.com/search?q=bloomberg+founded&amp;stick=H4sIAAAAAAAAAOPgE-LUz9U3MDIvzjXTUs1OttLPL0pPzMusSizJzM9D4Vil5ZfmpaSmLGIVTMrJz89NSi1KV4CKAQAIWXFASAAAAA&amp;sa=X&amp;ved=2ahUKEwjDj86OkKXrAhXMyjgGHdZtAqoQ6BMoADApegQIDhAC" TargetMode="External"/><Relationship Id="rId33" Type="http://schemas.openxmlformats.org/officeDocument/2006/relationships/hyperlink" Target="https://www.google.com/search?q=Michael+Bloomberg&amp;stick=H4sIAAAAAAAAAOPgE-LUz9U3MDIvzjVT4gAxLQvSsrTUs5Ot9JNKizPzUouL4Yz4_ILUosSSzPw8q7T80ryU1KJFrIK-mckZiak5Ck45-fm5SalF6TtYGQHoUDTVVwAAAA&amp;sa=X&amp;ved=2ahUKEwjDj86OkKXrAhXMyjgGHdZtAqoQmxMoATAsegQIEhAD" TargetMode="External"/><Relationship Id="rId2" Type="http://schemas.openxmlformats.org/officeDocument/2006/relationships/hyperlink" Target="https://en.wikipedia.org/wiki/Fiserv" TargetMode="External"/><Relationship Id="rId16" Type="http://schemas.openxmlformats.org/officeDocument/2006/relationships/hyperlink" Target="https://www.google.com/search?q=Open+Solutions&amp;stick=H4sIAAAAAAAAAOPgE-LUz9U3MLMsLDRU4gIxjQuMyrPKtTQzyq30k_NzclKTSzLz8_Tzi9IT8zKrEkGcYqvi0qTizJTMxKLM1OJFrHz-Bal5CsH5OaVg2R2sjAAkmcEoWAAAAA&amp;sa=X&amp;ved=2ahUKEwjvjcOikKXrAhV-zDgGHahKB1EQmxMoAzAuegQICBAF" TargetMode="External"/><Relationship Id="rId20" Type="http://schemas.openxmlformats.org/officeDocument/2006/relationships/hyperlink" Target="https://www.google.com/search?q=Leslie+Muma&amp;stick=H4sIAAAAAAAAAOPgE-LUz9U3MLMsLDRU4tVP1zc0TDY1MSoxKivQUs9OttJPKi3OzEstLoYz4vMLUosSSzLz86zS8kvzUlKLFrFy-6QW52SmKviW5ibuYGUEAOWec_5WAAAA&amp;sa=X&amp;ved=2ahUKEwjvjcOikKXrAhV-zDgGHahKB1EQmxMoAjAvegQIBRAE" TargetMode="External"/><Relationship Id="rId29" Type="http://schemas.openxmlformats.org/officeDocument/2006/relationships/hyperlink" Target="https://www.google.com/search?q=Bloomberg+Government&amp;stick=H4sIAAAAAAAAAOPgE-LUz9U3MDIvzjVT4gIxs8xM0rOKtDQzyq30k_NzclKTSzLz8_Tzi9IT8zKrEkGcYqvi0qTizJTMxKLM1OJFrCJOOfn5uUmpRekK7vllqUV5ual5JTtYGQH5W7MmXgAAAA&amp;sa=X&amp;ved=2ahUKEwjDj86OkKXrAhXMyjgGHdZtAqoQmxMoATAregQIEBAD" TargetMode="External"/><Relationship Id="rId1" Type="http://schemas.openxmlformats.org/officeDocument/2006/relationships/slideLayout" Target="../slideLayouts/slideLayout2.xml"/><Relationship Id="rId6" Type="http://schemas.openxmlformats.org/officeDocument/2006/relationships/hyperlink" Target="https://www.google.com/search?q=fiserv+ceo&amp;stick=H4sIAAAAAAAAAOPgE-LUz9U3MLMsLDTUUsxOttLPL0pPzMusSizJzM9D4Vglp-YvYuVKyyxOLSpTAHIARGIgDD0AAAA&amp;sa=X&amp;ved=2ahUKEwjvjcOikKXrAhV-zDgGHahKB1EQ6BMoADAqegQIEBAC" TargetMode="External"/><Relationship Id="rId11" Type="http://schemas.openxmlformats.org/officeDocument/2006/relationships/hyperlink" Target="https://www.google.com/search?q=fiserv+founded&amp;stick=H4sIAAAAAAAAAOPgE-LUz9U3MLMsLDTUUs1OttLPL0pPzMusSizJzM9D4Vil5ZfmpaSmLGLlS8ssTi0qU4AKAACqqjzkRQAAAA&amp;sa=X&amp;ved=2ahUKEwjvjcOikKXrAhV-zDgGHahKB1EQ6BMoADAtegQICxAC" TargetMode="External"/><Relationship Id="rId24" Type="http://schemas.openxmlformats.org/officeDocument/2006/relationships/hyperlink" Target="https://www.google.com/search?q=Michael+Bloomberg&amp;stick=H4sIAAAAAAAAAOPgE-LUz9U3MDIvzjVT4gAxLQvSsrQUs5Ot9POL0hPzMqsSSzLz81A4Vsmp-YtYBX0zkzMSU3MUnHLy83OTUovSd7AyAgAhLGBIUQAAAA&amp;sa=X&amp;ved=2ahUKEwjDj86OkKXrAhXMyjgGHdZtAqoQmxMoATAoegQIFBAD" TargetMode="External"/><Relationship Id="rId32" Type="http://schemas.openxmlformats.org/officeDocument/2006/relationships/hyperlink" Target="https://www.google.com/search?q=bloomberg+founders&amp;stick=H4sIAAAAAAAAAOPgE-LUz9U3MDIvzjXTUs9OttJPKi3OzEstLoYz4vMLUosSSzLz86zS8kvzUlKLFrEKJeXk5-cmpRalK0DFigEKvIYMSwAAAA&amp;sa=X&amp;ved=2ahUKEwjDj86OkKXrAhXMyjgGHdZtAqoQ6BMoADAsegQIEhAC" TargetMode="External"/><Relationship Id="rId5" Type="http://schemas.openxmlformats.org/officeDocument/2006/relationships/hyperlink" Target="https://www.google.com/intl/en-IN_IN/googlefinance/disclaimer/" TargetMode="External"/><Relationship Id="rId15" Type="http://schemas.openxmlformats.org/officeDocument/2006/relationships/hyperlink" Target="https://www.google.com/search?q=Clover+Network&amp;stick=H4sIAAAAAAAAAOPgE-LUz9U3MLMsLDRU4gYxDQ3S0o1T0rQ0M8qt9JPzc3JSk0sy8_P084vSE_MyqxJBnGKr4tKk4syUzMSizNTiRax8zjn5ZalFCn6pJeX5Rdk7WBkBtkf51FkAAAA&amp;sa=X&amp;ved=2ahUKEwjvjcOikKXrAhV-zDgGHahKB1EQmxMoAjAuegQICBAE" TargetMode="External"/><Relationship Id="rId23" Type="http://schemas.openxmlformats.org/officeDocument/2006/relationships/hyperlink" Target="https://www.google.com/search?q=bloomberg+ceo&amp;stick=H4sIAAAAAAAAAOPgE-LUz9U3MDIvzjXTUsxOttLPL0pPzMusSizJzM9D4Vglp-YvYuVNysnPz01KLUpXAPIBjJ7oXUAAAAA&amp;sa=X&amp;ved=2ahUKEwjDj86OkKXrAhXMyjgGHdZtAqoQ6BMoADAoegQIFBAC" TargetMode="External"/><Relationship Id="rId28" Type="http://schemas.openxmlformats.org/officeDocument/2006/relationships/hyperlink" Target="https://www.google.com/search?q=bloomberg+subsidiaries&amp;stick=H4sIAAAAAAAAAOPgE-LUz9U3MDIvzjXT0swot9JPzs_JSU0uyczP088vSk_My6xKBHGKrYpLk4ozUzITizJTixexiiXl5OfnJqUWpSsgSwAAHb--rFEAAAA&amp;sa=X&amp;ved=2ahUKEwjDj86OkKXrAhXMyjgGHdZtAqoQ6BMoADAregQIEBAC" TargetMode="External"/><Relationship Id="rId36" Type="http://schemas.openxmlformats.org/officeDocument/2006/relationships/hyperlink" Target="https://www.google.com/search?q=Duncan+MacMillan&amp;stick=H4sIAAAAAAAAAOPgE-LUz9U3MDIvzjVT4gIxs6qqcnOTtNSzk630k0qLM_NSi4vhjPj8gtSixJLM_DyrtPzSvJTUokWsAi6lecmJeQq-icm-mTk5iXk7WBkBcmsd4lgAAAA&amp;sa=X&amp;ved=2ahUKEwjDj86OkKXrAhXMyjgGHdZtAqoQmxMoBDAsegQIEhAG" TargetMode="External"/><Relationship Id="rId10" Type="http://schemas.openxmlformats.org/officeDocument/2006/relationships/hyperlink" Target="https://www.google.com/search?q=fiserv+number+of+employees&amp;stick=H4sIAAAAAAAAAOPgE-LUz9U3MLMsLDTU0skot9JPzs_JSU0uyczP088vSk_My6xKBHGKrfLyFfLTFFJzC3LyK1NTixexSqVlFqcWlSnkleYmpRahSAIAMI37F1gAAAA&amp;sa=X&amp;ved=2ahUKEwjvjcOikKXrAhV-zDgGHahKB1EQ6BMoADAsegQIDRAC" TargetMode="External"/><Relationship Id="rId19" Type="http://schemas.openxmlformats.org/officeDocument/2006/relationships/hyperlink" Target="https://www.google.com/search?q=George+Dalton&amp;stick=H4sIAAAAAAAAAOPgE-LUz9U3MLMsLDRU4tVP1zc0TDY1MTIzNjfTUs9OttJPKi3OzEstLoYz4vMLUosSSzLz86zS8kvzUlKLFrHyuqfmF6WnKrgk5pTk5-1gZQQAqMuqGFgAAAA&amp;sa=X&amp;ved=2ahUKEwjvjcOikKXrAhV-zDgGHahKB1EQmxMoATAvegQIBRAD" TargetMode="External"/><Relationship Id="rId31" Type="http://schemas.openxmlformats.org/officeDocument/2006/relationships/hyperlink" Target="https://www.google.com/search?q=bloomberg+subsidiaries&amp;stick=H4sIAAAAAAAAAOPgE-LUz9U3MDIvzjXT0swot9JPzs_JSU0uyczP088vSk_My6xKBHGKrYpLk4ozUzITizJTixexiiXl5OfnJqUWpSsgSwAAHb--rFEAAAA&amp;sa=X&amp;ved=2ahUKEwjDj86OkKXrAhXMyjgGHdZtAqoQ44YBKAMwK3oECBAQBQ" TargetMode="External"/><Relationship Id="rId4" Type="http://schemas.openxmlformats.org/officeDocument/2006/relationships/hyperlink" Target="https://www.google.com/search?q=NASDAQ:+FISV&amp;stick=H4sIAAAAAAAAAONgecRoyi3w8sc9YSmdSWtOXmNU4-IKzsgvd80rySypFJLgYoOy-KR4uLj0c_UNzKtyTaqSeBax8vg5Brs4BlopuHkGhwEA77wwu0kAAAA&amp;sa=X&amp;ved=2ahUKEwjvjcOikKXrAhV-zDgGHahKB1EQsRUwKXoECBIQAw" TargetMode="External"/><Relationship Id="rId9" Type="http://schemas.openxmlformats.org/officeDocument/2006/relationships/hyperlink" Target="https://www.google.com/search?q=Brookfield,+Wisconsin&amp;stick=H4sIAAAAAAAAAOPgE-LUz9U3MLMsLDRUAjMNc_OqDLW0spOt9POL0hPzMqsSSzLz81A4VhmpiSmFpYlFJalFxYtYRZ2K8vOz0zJTc1J0FMIzi5Pz84oz83awMgIAxp0oG18AAAA&amp;sa=X&amp;ved=2ahUKEwjvjcOikKXrAhV-zDgGHahKB1EQmxMoATAregQIDhAD" TargetMode="External"/><Relationship Id="rId14" Type="http://schemas.openxmlformats.org/officeDocument/2006/relationships/hyperlink" Target="https://www.google.com/search?q=First+Data&amp;stick=H4sIAAAAAAAAAOPgE-LUz9U3MLMsLDRU4gIxLXONkkyrtDQzyq30k_NzclKTSzLz8_Tzi9IT8zKrEkGcYqvi0qTizJTMxKLM1OJFrFxumUXFJQouiSWJO1gZAV4sjatUAAAA&amp;sa=X&amp;ved=2ahUKEwjvjcOikKXrAhV-zDgGHahKB1EQmxMoATAuegQICBAD" TargetMode="External"/><Relationship Id="rId22" Type="http://schemas.openxmlformats.org/officeDocument/2006/relationships/hyperlink" Target="https://www.google.com/search?q=bloomberg+revenue&amp;stick=H4sIAAAAAAAAAOPgE-LUz9U3MDIvzjXTUskot9JPzs_JSU0uyczP088vSk_My6xKBHGKrYpSy1LzSlMXsQom5eTn5yalFqUrQMUAOGLUaEcAAAA&amp;sa=X&amp;ved=2ahUKEwjDj86OkKXrAhXMyjgGHdZtAqoQ6BMoADAnegQIExAC" TargetMode="External"/><Relationship Id="rId27" Type="http://schemas.openxmlformats.org/officeDocument/2006/relationships/hyperlink" Target="https://www.google.com/search?q=New+York+City&amp;stick=H4sIAAAAAAAAAOPgE-LUz9U3MDIvzjVTgjDjjSzMtLSyk63084vSE_MyqxJLMvPzUDhWGamJKYWliUUlqUXFi1h5_VLLFSLzi7IVnDNLKnewMgIA_jP_XFcAAAA&amp;sa=X&amp;ved=2ahUKEwjDj86OkKXrAhXMyjgGHdZtAqoQmxMoATAqegQIDxAD" TargetMode="External"/><Relationship Id="rId30" Type="http://schemas.openxmlformats.org/officeDocument/2006/relationships/hyperlink" Target="https://www.google.com/search?q=Bloomberg+Industry+Group&amp;stick=H4sIAAAAAAAAAOPgE-LUz9U3MDIvzjVTAjMtDApyzbU0M8qt9JPzc3JSk0sy8_P084vSE_MyqxJBnGKr4tKk4syUzMSizNTiRawSTjn5-blJqUXpCp55KaXFJUWVCu5F-aUFO1gZAWLUxHphAAAA&amp;sa=X&amp;ved=2ahUKEwjDj86OkKXrAhXMyjgGHdZtAqoQmxMoAjAregQIEBAE" TargetMode="External"/><Relationship Id="rId35" Type="http://schemas.openxmlformats.org/officeDocument/2006/relationships/hyperlink" Target="https://www.google.com/search?q=Charles+Zegar&amp;stick=H4sIAAAAAAAAAOPgE-LUz9U3MDIvzjVT4gIxiy2TjIzTtNSzk630k0qLM_NSi4vhjPj8gtSixJLM_DyrtPzSvJTUokWsvM4ZiUU5qcUKUanpiUU7WBkBIWxwY1UAAAA&amp;sa=X&amp;ved=2ahUKEwjDj86OkKXrAhXMyjgGHdZtAqoQmxMoAzAsegQIEhAF" TargetMode="External"/><Relationship Id="rId8" Type="http://schemas.openxmlformats.org/officeDocument/2006/relationships/hyperlink" Target="https://www.google.com/search?q=fiserv+headquarters&amp;stick=H4sIAAAAAAAAAOPgE-LUz9U3MLMsLDTU0spOttLPL0pPzMusSizJzM9D4VhlpCamFJYmFpWkFhUvYhVOyyxOLSpTQBYFADtM3RVPAAAA&amp;sa=X&amp;ved=2ahUKEwjvjcOikKXrAhV-zDgGHahKB1EQ6BMoADAregQIDhAC"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thestreet.com/technology/venmo-vs-paypal-14916417"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secure2.thestreet.com/cap/prm.do?OID=033365&amp;ticker=CRM" TargetMode="External"/><Relationship Id="rId2" Type="http://schemas.openxmlformats.org/officeDocument/2006/relationships/hyperlink" Target="https://www.thestreet.com/quote/crm"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www.genbeta.com/actualidad/deben-los-bancos-temer-al-fintech" TargetMode="External"/><Relationship Id="rId2" Type="http://schemas.openxmlformats.org/officeDocument/2006/relationships/image" Target="../media/image38.jp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41.jpg"/><Relationship Id="rId7" Type="http://schemas.openxmlformats.org/officeDocument/2006/relationships/image" Target="../media/image34.png"/><Relationship Id="rId12"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47.jpg"/><Relationship Id="rId4" Type="http://schemas.openxmlformats.org/officeDocument/2006/relationships/image" Target="../media/image42.png"/><Relationship Id="rId9"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thestreet.com/quote/aapl" TargetMode="External"/><Relationship Id="rId2" Type="http://schemas.openxmlformats.org/officeDocument/2006/relationships/hyperlink" Target="https://www.thestreet.com/technology/what-is-fintech-14885154#:~:text=Fintech%20describes%20any%20company%20that,mobile%20payment%20apps%20to%20cryptocurrency.&amp;text=In%202020%2C%20it%20is%20possible,and%20often%20on%20your%20smartphone)." TargetMode="Externa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s://www.thestreet.com/quote/baba"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www.thestreet.com/quote/mer-k" TargetMode="External"/><Relationship Id="rId13" Type="http://schemas.openxmlformats.org/officeDocument/2006/relationships/hyperlink" Target="https://www.thestreet.com/quote/ubs" TargetMode="External"/><Relationship Id="rId3" Type="http://schemas.openxmlformats.org/officeDocument/2006/relationships/hyperlink" Target="https://www.statista.com/statistics/218493/paypals-total-active-registered-accounts-from-2010/" TargetMode="External"/><Relationship Id="rId7" Type="http://schemas.openxmlformats.org/officeDocument/2006/relationships/hyperlink" Target="https://www.fool.com/investing/2018/09/05/zelle-the-banking-industrys-response-to-fintech-di.aspx" TargetMode="External"/><Relationship Id="rId12" Type="http://schemas.openxmlformats.org/officeDocument/2006/relationships/hyperlink" Target="https://www.thestreet.com/quote/pnc" TargetMode="External"/><Relationship Id="rId2" Type="http://schemas.openxmlformats.org/officeDocument/2006/relationships/hyperlink" Target="https://www.investors.com/news/technology/paypal-stock-pypl-earnings-q418/" TargetMode="External"/><Relationship Id="rId1" Type="http://schemas.openxmlformats.org/officeDocument/2006/relationships/slideLayout" Target="../slideLayouts/slideLayout2.xml"/><Relationship Id="rId6" Type="http://schemas.openxmlformats.org/officeDocument/2006/relationships/hyperlink" Target="https://www.thestreet.com/investing/stocks/why-this-analyst-thinks-alibaba-stock-is-too-cheap-14687724" TargetMode="External"/><Relationship Id="rId11" Type="http://schemas.openxmlformats.org/officeDocument/2006/relationships/hyperlink" Target="https://www.thestreet.com/quote/jpm" TargetMode="External"/><Relationship Id="rId5" Type="http://schemas.openxmlformats.org/officeDocument/2006/relationships/hyperlink" Target="https://www.thestreet.com/quote/v" TargetMode="External"/><Relationship Id="rId10" Type="http://schemas.openxmlformats.org/officeDocument/2006/relationships/hyperlink" Target="https://www.thestreet.com/quote/cof" TargetMode="External"/><Relationship Id="rId4" Type="http://schemas.openxmlformats.org/officeDocument/2006/relationships/hyperlink" Target="https://www.fool.com/investing/2019/02/16/3-top-fintech-stocks-to-buy-in-february.aspx" TargetMode="External"/><Relationship Id="rId9" Type="http://schemas.openxmlformats.org/officeDocument/2006/relationships/hyperlink" Target="https://www.thestreet.com/quote/bbt" TargetMode="External"/><Relationship Id="rId14" Type="http://schemas.openxmlformats.org/officeDocument/2006/relationships/hyperlink" Target="https://www.thestreet.com/quote/wfc"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2.jpg"/><Relationship Id="rId7" Type="http://schemas.openxmlformats.org/officeDocument/2006/relationships/image" Target="../media/image56.jpg"/><Relationship Id="rId2" Type="http://schemas.openxmlformats.org/officeDocument/2006/relationships/image" Target="../media/image51.jpg"/><Relationship Id="rId1" Type="http://schemas.openxmlformats.org/officeDocument/2006/relationships/slideLayout" Target="../slideLayouts/slideLayout6.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53.jpg"/></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www.marketscreener.com/INDUSTRIAL-AND-COMMERCIAL-6499173/news/2019-Global-Financial-Services-Market-Research-Reports-Industry-Analysis-28976337/"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68.jp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71.jpg"/></Relationships>
</file>

<file path=ppt/slides/_rels/slide7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png"/><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34.png"/></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g"/><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77.png"/><Relationship Id="rId4" Type="http://schemas.openxmlformats.org/officeDocument/2006/relationships/image" Target="../media/image76.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tech.co/fintech-entrepreneur-payoff-2015-12" TargetMode="External"/><Relationship Id="rId7" Type="http://schemas.openxmlformats.org/officeDocument/2006/relationships/image" Target="../media/image82.jpg"/><Relationship Id="rId2" Type="http://schemas.openxmlformats.org/officeDocument/2006/relationships/image" Target="../media/image78.jpg"/><Relationship Id="rId1" Type="http://schemas.openxmlformats.org/officeDocument/2006/relationships/slideLayout" Target="../slideLayouts/slideLayout1.xml"/><Relationship Id="rId6" Type="http://schemas.openxmlformats.org/officeDocument/2006/relationships/image" Target="../media/image81.jpg"/><Relationship Id="rId5" Type="http://schemas.openxmlformats.org/officeDocument/2006/relationships/image" Target="../media/image80.jpg"/><Relationship Id="rId4" Type="http://schemas.openxmlformats.org/officeDocument/2006/relationships/image" Target="../media/image79.jp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8" Type="http://schemas.openxmlformats.org/officeDocument/2006/relationships/hyperlink" Target="https://www.cbinsights.com/blog/category/industry/fin-tech-industry/" TargetMode="External"/><Relationship Id="rId3" Type="http://schemas.openxmlformats.org/officeDocument/2006/relationships/hyperlink" Target="http://fr.slideshare.net/jmpailhon/fintech-strategic-review" TargetMode="External"/><Relationship Id="rId7" Type="http://schemas.openxmlformats.org/officeDocument/2006/relationships/hyperlink" Target="http://www.athling.com/wp-content/uploads/downloads/2015/12/Athling_LaBanqueDeDemain_Book-vd%C3%A9f-20151.pdf" TargetMode="External"/><Relationship Id="rId2" Type="http://schemas.openxmlformats.org/officeDocument/2006/relationships/hyperlink" Target="https://www.linkedin.com/pulse/la-french-fintech-connection-jean-michel-pailhon" TargetMode="External"/><Relationship Id="rId1" Type="http://schemas.openxmlformats.org/officeDocument/2006/relationships/slideLayout" Target="../slideLayouts/slideLayout2.xml"/><Relationship Id="rId6" Type="http://schemas.openxmlformats.org/officeDocument/2006/relationships/hyperlink" Target="https://www.linkedin.com/groups/7475789" TargetMode="External"/><Relationship Id="rId5" Type="http://schemas.openxmlformats.org/officeDocument/2006/relationships/hyperlink" Target="http://www.octo.com/fr/publications/14-banque-digitale-les-fintech-cannibalisent-la-banque" TargetMode="External"/><Relationship Id="rId4" Type="http://schemas.openxmlformats.org/officeDocument/2006/relationships/hyperlink" Target="http://www.octo.com/fr/evenements/79-fintech-concurrents-ou-partenaires" TargetMode="External"/><Relationship Id="rId9" Type="http://schemas.openxmlformats.org/officeDocument/2006/relationships/image" Target="../media/image1.png"/></Relationships>
</file>

<file path=ppt/slides/_rels/slide83.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hyperlink" Target="http://cestpasmonidee.blogspot.fr/" TargetMode="External"/><Relationship Id="rId3" Type="http://schemas.openxmlformats.org/officeDocument/2006/relationships/image" Target="../media/image84.jpg"/><Relationship Id="rId7" Type="http://schemas.openxmlformats.org/officeDocument/2006/relationships/image" Target="../media/image88.jpg"/><Relationship Id="rId12" Type="http://schemas.openxmlformats.org/officeDocument/2006/relationships/image" Target="../media/image93.jpg"/><Relationship Id="rId2" Type="http://schemas.openxmlformats.org/officeDocument/2006/relationships/image" Target="../media/image83.jpg"/><Relationship Id="rId1" Type="http://schemas.openxmlformats.org/officeDocument/2006/relationships/slideLayout" Target="../slideLayouts/slideLayout2.xml"/><Relationship Id="rId6" Type="http://schemas.openxmlformats.org/officeDocument/2006/relationships/image" Target="../media/image87.jpg"/><Relationship Id="rId11" Type="http://schemas.openxmlformats.org/officeDocument/2006/relationships/image" Target="../media/image92.jpg"/><Relationship Id="rId5" Type="http://schemas.openxmlformats.org/officeDocument/2006/relationships/image" Target="../media/image86.jpg"/><Relationship Id="rId10" Type="http://schemas.openxmlformats.org/officeDocument/2006/relationships/image" Target="../media/image91.jpg"/><Relationship Id="rId4" Type="http://schemas.openxmlformats.org/officeDocument/2006/relationships/image" Target="../media/image85.jpg"/><Relationship Id="rId9" Type="http://schemas.openxmlformats.org/officeDocument/2006/relationships/image" Target="../media/image90.jpg"/><Relationship Id="rId14" Type="http://schemas.openxmlformats.org/officeDocument/2006/relationships/image" Target="../media/image1.png"/></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22FD-CCA9-4406-9618-24339941CFF9}"/>
              </a:ext>
            </a:extLst>
          </p:cNvPr>
          <p:cNvSpPr>
            <a:spLocks noGrp="1"/>
          </p:cNvSpPr>
          <p:nvPr>
            <p:ph type="ctrTitle"/>
          </p:nvPr>
        </p:nvSpPr>
        <p:spPr>
          <a:xfrm>
            <a:off x="823305" y="317048"/>
            <a:ext cx="7516836" cy="902154"/>
          </a:xfrm>
        </p:spPr>
        <p:txBody>
          <a:bodyPr>
            <a:normAutofit fontScale="90000"/>
          </a:bodyPr>
          <a:lstStyle/>
          <a:p>
            <a:pPr>
              <a:lnSpc>
                <a:spcPct val="100000"/>
              </a:lnSpc>
            </a:pPr>
            <a:r>
              <a:rPr lang="en-US" sz="3100" b="1" dirty="0"/>
              <a:t>Unit 2</a:t>
            </a:r>
            <a:r>
              <a:rPr lang="en-US" sz="2800" b="1" dirty="0" smtClean="0">
                <a:latin typeface="Arial Narrow"/>
                <a:cs typeface="Arial Narrow"/>
              </a:rPr>
              <a:t/>
            </a:r>
            <a:br>
              <a:rPr lang="en-US" sz="2800" b="1" dirty="0" smtClean="0">
                <a:latin typeface="Arial Narrow"/>
                <a:cs typeface="Arial Narrow"/>
              </a:rPr>
            </a:br>
            <a:r>
              <a:rPr lang="en-US" sz="3600" b="1" dirty="0" smtClean="0">
                <a:latin typeface="Arial Narrow"/>
                <a:cs typeface="Arial Narrow"/>
              </a:rPr>
              <a:t> </a:t>
            </a:r>
            <a:r>
              <a:rPr lang="en-US" sz="3100" b="1" dirty="0"/>
              <a:t>Model and Classifications</a:t>
            </a:r>
            <a:endParaRPr lang="en-IN" sz="3600" b="1" dirty="0">
              <a:latin typeface="Lucida Sans Typewriter" panose="020B0509030504030204" pitchFamily="49" charset="0"/>
            </a:endParaRPr>
          </a:p>
        </p:txBody>
      </p:sp>
      <p:sp>
        <p:nvSpPr>
          <p:cNvPr id="3" name="Subtitle 2">
            <a:extLst>
              <a:ext uri="{FF2B5EF4-FFF2-40B4-BE49-F238E27FC236}">
                <a16:creationId xmlns:a16="http://schemas.microsoft.com/office/drawing/2014/main" id="{82E6DDC4-FD95-4802-92CF-9A0A66152708}"/>
              </a:ext>
            </a:extLst>
          </p:cNvPr>
          <p:cNvSpPr>
            <a:spLocks noGrp="1"/>
          </p:cNvSpPr>
          <p:nvPr>
            <p:ph type="subTitle" idx="1"/>
          </p:nvPr>
        </p:nvSpPr>
        <p:spPr>
          <a:xfrm>
            <a:off x="974616" y="1448162"/>
            <a:ext cx="7214214" cy="984702"/>
          </a:xfrm>
        </p:spPr>
        <p:txBody>
          <a:bodyPr>
            <a:noAutofit/>
          </a:bodyPr>
          <a:lstStyle/>
          <a:p>
            <a:pPr>
              <a:lnSpc>
                <a:spcPct val="100000"/>
              </a:lnSpc>
              <a:spcBef>
                <a:spcPts val="0"/>
              </a:spcBef>
            </a:pPr>
            <a:r>
              <a:rPr lang="en-IN" dirty="0" err="1" smtClean="0"/>
              <a:t>Mrs.Disha</a:t>
            </a:r>
            <a:r>
              <a:rPr lang="en-IN" dirty="0" smtClean="0"/>
              <a:t> </a:t>
            </a:r>
            <a:r>
              <a:rPr lang="en-IN" dirty="0" err="1" smtClean="0"/>
              <a:t>Sushant</a:t>
            </a:r>
            <a:r>
              <a:rPr lang="en-IN" dirty="0" smtClean="0"/>
              <a:t> </a:t>
            </a:r>
            <a:r>
              <a:rPr lang="en-IN" dirty="0" err="1" smtClean="0"/>
              <a:t>Wankhede</a:t>
            </a:r>
            <a:endParaRPr lang="en-IN" dirty="0"/>
          </a:p>
          <a:p>
            <a:pPr>
              <a:lnSpc>
                <a:spcPct val="100000"/>
              </a:lnSpc>
              <a:spcBef>
                <a:spcPts val="0"/>
              </a:spcBef>
            </a:pPr>
            <a:r>
              <a:rPr lang="en-IN" dirty="0"/>
              <a:t>d</a:t>
            </a:r>
            <a:r>
              <a:rPr lang="en-IN" dirty="0" smtClean="0"/>
              <a:t>isha.wankhede@viit.ac.in</a:t>
            </a:r>
            <a:endParaRPr lang="en-IN" dirty="0"/>
          </a:p>
          <a:p>
            <a:pPr>
              <a:lnSpc>
                <a:spcPct val="100000"/>
              </a:lnSpc>
              <a:spcBef>
                <a:spcPts val="0"/>
              </a:spcBef>
            </a:pPr>
            <a:r>
              <a:rPr lang="en-IN" sz="2000" b="1" dirty="0"/>
              <a:t>Department of </a:t>
            </a:r>
            <a:r>
              <a:rPr lang="en-IN" sz="2000" b="1" dirty="0" smtClean="0"/>
              <a:t>Computer </a:t>
            </a:r>
            <a:r>
              <a:rPr lang="en-IN" sz="2000" b="1" dirty="0"/>
              <a:t>Engineering</a:t>
            </a:r>
          </a:p>
        </p:txBody>
      </p:sp>
      <p:sp>
        <p:nvSpPr>
          <p:cNvPr id="5" name="Subtitle 2">
            <a:extLst>
              <a:ext uri="{FF2B5EF4-FFF2-40B4-BE49-F238E27FC236}">
                <a16:creationId xmlns:a16="http://schemas.microsoft.com/office/drawing/2014/main" id="{82E6DDC4-FD95-4802-92CF-9A0A66152708}"/>
              </a:ext>
            </a:extLst>
          </p:cNvPr>
          <p:cNvSpPr txBox="1">
            <a:spLocks/>
          </p:cNvSpPr>
          <p:nvPr/>
        </p:nvSpPr>
        <p:spPr>
          <a:xfrm>
            <a:off x="249210" y="4021068"/>
            <a:ext cx="8645581" cy="420461"/>
          </a:xfrm>
          <a:prstGeom prst="rect">
            <a:avLst/>
          </a:prstGeom>
          <a:solidFill>
            <a:srgbClr val="25A2FF"/>
          </a:solidFill>
          <a:ln>
            <a:noFill/>
          </a:ln>
        </p:spPr>
        <p:style>
          <a:lnRef idx="1">
            <a:schemeClr val="accent1"/>
          </a:lnRef>
          <a:fillRef idx="3">
            <a:schemeClr val="accent1"/>
          </a:fillRef>
          <a:effectRef idx="2">
            <a:schemeClr val="accent1"/>
          </a:effectRef>
          <a:fontRef idx="minor">
            <a:schemeClr val="lt1"/>
          </a:fontRef>
        </p:style>
        <p:txBody>
          <a:bodyPr vert="horz" lIns="68580" tIns="34290" rIns="68580" bIns="3429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IN" sz="2000" b="1" dirty="0">
                <a:solidFill>
                  <a:schemeClr val="bg1"/>
                </a:solidFill>
                <a:latin typeface="Arial" pitchFamily="34" charset="0"/>
                <a:cs typeface="Arial" pitchFamily="34" charset="0"/>
              </a:rPr>
              <a:t>BRACT’S, Vishwakarma Institute of Information Technology, Pune-48</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8605" y="2521468"/>
            <a:ext cx="1326236" cy="1499600"/>
          </a:xfrm>
          <a:prstGeom prst="rect">
            <a:avLst/>
          </a:prstGeom>
        </p:spPr>
      </p:pic>
      <p:sp>
        <p:nvSpPr>
          <p:cNvPr id="6" name="Rectangle 5"/>
          <p:cNvSpPr/>
          <p:nvPr/>
        </p:nvSpPr>
        <p:spPr>
          <a:xfrm>
            <a:off x="407052" y="4427922"/>
            <a:ext cx="8349342" cy="523220"/>
          </a:xfrm>
          <a:prstGeom prst="rect">
            <a:avLst/>
          </a:prstGeom>
        </p:spPr>
        <p:txBody>
          <a:bodyPr wrap="square">
            <a:spAutoFit/>
          </a:bodyPr>
          <a:lstStyle/>
          <a:p>
            <a:pPr algn="ctr"/>
            <a:r>
              <a:rPr lang="en-IN" b="1" dirty="0">
                <a:solidFill>
                  <a:schemeClr val="tx1">
                    <a:lumMod val="50000"/>
                    <a:lumOff val="50000"/>
                  </a:schemeClr>
                </a:solidFill>
                <a:latin typeface="Arial" pitchFamily="34" charset="0"/>
                <a:cs typeface="Arial" pitchFamily="34" charset="0"/>
              </a:rPr>
              <a:t>(An Autonomous Institute affiliated to Savitribai Phule Pune University)</a:t>
            </a:r>
          </a:p>
          <a:p>
            <a:pPr algn="ctr"/>
            <a:r>
              <a:rPr lang="en-IN" b="1" dirty="0">
                <a:solidFill>
                  <a:schemeClr val="tx1">
                    <a:lumMod val="50000"/>
                    <a:lumOff val="50000"/>
                  </a:schemeClr>
                </a:solidFill>
                <a:latin typeface="Arial" pitchFamily="34" charset="0"/>
                <a:cs typeface="Arial" pitchFamily="34" charset="0"/>
              </a:rPr>
              <a:t>(NBA and NAAC accredited, ISO 9001:2015 certified) </a:t>
            </a:r>
          </a:p>
        </p:txBody>
      </p:sp>
    </p:spTree>
    <p:extLst>
      <p:ext uri="{BB962C8B-B14F-4D97-AF65-F5344CB8AC3E}">
        <p14:creationId xmlns:p14="http://schemas.microsoft.com/office/powerpoint/2010/main" val="26751402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5C49-0FED-4D6B-B28B-CEC15C30020F}"/>
              </a:ext>
            </a:extLst>
          </p:cNvPr>
          <p:cNvSpPr>
            <a:spLocks noGrp="1"/>
          </p:cNvSpPr>
          <p:nvPr>
            <p:ph type="title"/>
          </p:nvPr>
        </p:nvSpPr>
        <p:spPr>
          <a:xfrm>
            <a:off x="582051" y="21103"/>
            <a:ext cx="7886700" cy="435663"/>
          </a:xfrm>
        </p:spPr>
        <p:txBody>
          <a:bodyPr>
            <a:normAutofit fontScale="90000"/>
          </a:bodyPr>
          <a:lstStyle/>
          <a:p>
            <a:pPr algn="ctr"/>
            <a:r>
              <a:rPr lang="en-IN" sz="2700" b="1" dirty="0"/>
              <a:t>   </a:t>
            </a:r>
          </a:p>
        </p:txBody>
      </p:sp>
      <p:sp>
        <p:nvSpPr>
          <p:cNvPr id="3" name="Content Placeholder 2">
            <a:extLst>
              <a:ext uri="{FF2B5EF4-FFF2-40B4-BE49-F238E27FC236}">
                <a16:creationId xmlns:a16="http://schemas.microsoft.com/office/drawing/2014/main" id="{48F90B0E-ED9E-4B65-820F-8F4890616EC9}"/>
              </a:ext>
            </a:extLst>
          </p:cNvPr>
          <p:cNvSpPr>
            <a:spLocks noGrp="1"/>
          </p:cNvSpPr>
          <p:nvPr>
            <p:ph idx="1"/>
          </p:nvPr>
        </p:nvSpPr>
        <p:spPr>
          <a:xfrm>
            <a:off x="628650" y="601394"/>
            <a:ext cx="7886700" cy="4389120"/>
          </a:xfrm>
        </p:spPr>
        <p:txBody>
          <a:bodyPr/>
          <a:lstStyle/>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r>
              <a:rPr lang="en-IN" sz="1800" dirty="0">
                <a:solidFill>
                  <a:schemeClr val="bg2">
                    <a:lumMod val="75000"/>
                  </a:schemeClr>
                </a:solidFill>
              </a:rPr>
              <a:t>                                                      </a:t>
            </a:r>
            <a:r>
              <a:rPr lang="en-IN" sz="3600" dirty="0" smtClean="0"/>
              <a:t> </a:t>
            </a:r>
            <a:endParaRPr lang="en-IN" sz="18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11" name="Slide Number Placeholder 4">
            <a:extLst>
              <a:ext uri="{FF2B5EF4-FFF2-40B4-BE49-F238E27FC236}">
                <a16:creationId xmlns:a16="http://schemas.microsoft.com/office/drawing/2014/main" id="{7DA496CA-B28D-4CA7-951D-950D5EA764C3}"/>
              </a:ext>
            </a:extLst>
          </p:cNvPr>
          <p:cNvSpPr>
            <a:spLocks noGrp="1"/>
          </p:cNvSpPr>
          <p:nvPr>
            <p:ph type="sldNum" sz="quarter" idx="12"/>
          </p:nvPr>
        </p:nvSpPr>
        <p:spPr>
          <a:xfrm>
            <a:off x="8603226" y="4882455"/>
            <a:ext cx="540774" cy="273844"/>
          </a:xfrm>
        </p:spPr>
        <p:txBody>
          <a:bodyPr/>
          <a:lstStyle/>
          <a:p>
            <a:fld id="{3FCAF691-C30B-4477-A4FB-AFF7F164B000}" type="slidenum">
              <a:rPr lang="en-IN" sz="1200" b="1" smtClean="0">
                <a:solidFill>
                  <a:schemeClr val="tx1"/>
                </a:solidFill>
              </a:rPr>
              <a:t>10</a:t>
            </a:fld>
            <a:endParaRPr lang="en-IN" sz="1200" b="1" dirty="0">
              <a:solidFill>
                <a:schemeClr val="tx1"/>
              </a:solidFill>
            </a:endParaRPr>
          </a:p>
        </p:txBody>
      </p:sp>
      <p:sp>
        <p:nvSpPr>
          <p:cNvPr id="4" name="Rectangle 3"/>
          <p:cNvSpPr/>
          <p:nvPr/>
        </p:nvSpPr>
        <p:spPr>
          <a:xfrm>
            <a:off x="194021" y="639747"/>
            <a:ext cx="8805333" cy="2677656"/>
          </a:xfrm>
          <a:prstGeom prst="rect">
            <a:avLst/>
          </a:prstGeom>
        </p:spPr>
        <p:txBody>
          <a:bodyPr wrap="square">
            <a:spAutoFit/>
          </a:bodyPr>
          <a:lstStyle/>
          <a:p>
            <a:r>
              <a:rPr lang="en-US" sz="2400" dirty="0" smtClean="0"/>
              <a:t>1</a:t>
            </a:r>
            <a:r>
              <a:rPr lang="en-US" sz="2400" dirty="0"/>
              <a:t>. Why a </a:t>
            </a:r>
            <a:r>
              <a:rPr lang="en-US" sz="2400" dirty="0" err="1"/>
              <a:t>fintech</a:t>
            </a:r>
            <a:r>
              <a:rPr lang="en-US" sz="2400" dirty="0"/>
              <a:t> initiative was born?</a:t>
            </a:r>
          </a:p>
          <a:p>
            <a:r>
              <a:rPr lang="en-US" sz="2400" dirty="0"/>
              <a:t>2. For whom was it born?</a:t>
            </a:r>
          </a:p>
          <a:p>
            <a:r>
              <a:rPr lang="en-US" sz="2400" dirty="0"/>
              <a:t>3. Which are the services it aims to provide?</a:t>
            </a:r>
          </a:p>
          <a:p>
            <a:r>
              <a:rPr lang="en-US" sz="2400" dirty="0"/>
              <a:t>4. Where does it aim to perform its business?</a:t>
            </a:r>
          </a:p>
          <a:p>
            <a:r>
              <a:rPr lang="en-US" sz="2400" dirty="0"/>
              <a:t>5. When does it aim to operate, within the framework of the financial cycle?</a:t>
            </a:r>
          </a:p>
          <a:p>
            <a:r>
              <a:rPr lang="en-US" sz="2400" dirty="0"/>
              <a:t>6. How is </a:t>
            </a:r>
            <a:r>
              <a:rPr lang="en-US" sz="2400" dirty="0" err="1"/>
              <a:t>fintech</a:t>
            </a:r>
            <a:r>
              <a:rPr lang="en-US" sz="2400" dirty="0"/>
              <a:t> working?</a:t>
            </a:r>
            <a:endParaRPr lang="en-IN" sz="2800" dirty="0"/>
          </a:p>
        </p:txBody>
      </p:sp>
      <p:sp>
        <p:nvSpPr>
          <p:cNvPr id="8" name="Title 1"/>
          <p:cNvSpPr txBox="1">
            <a:spLocks/>
          </p:cNvSpPr>
          <p:nvPr/>
        </p:nvSpPr>
        <p:spPr>
          <a:xfrm>
            <a:off x="752365" y="409672"/>
            <a:ext cx="7910407" cy="351971"/>
          </a:xfrm>
          <a:prstGeom prst="rect">
            <a:avLst/>
          </a:prstGeom>
        </p:spPr>
        <p:txBody>
          <a:bodyPr vert="horz" lIns="68580" tIns="34290" rIns="68580" bIns="3429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800" b="1" dirty="0"/>
              <a:t>F</a:t>
            </a:r>
            <a:r>
              <a:rPr lang="en-US" sz="2800" b="1" dirty="0" smtClean="0"/>
              <a:t>intech </a:t>
            </a:r>
            <a:r>
              <a:rPr lang="en-US" sz="2800" b="1" dirty="0"/>
              <a:t>initiatives are concerned</a:t>
            </a:r>
          </a:p>
          <a:p>
            <a:endParaRPr lang="en-IN" sz="2400" b="1" u="sng" dirty="0"/>
          </a:p>
        </p:txBody>
      </p:sp>
      <p:sp>
        <p:nvSpPr>
          <p:cNvPr id="12" name="Rectangle 11"/>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5200941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2243" y="2339778"/>
            <a:ext cx="7440930" cy="840615"/>
          </a:xfrm>
          <a:prstGeom prst="rect">
            <a:avLst/>
          </a:prstGeom>
        </p:spPr>
        <p:txBody>
          <a:bodyPr vert="horz" wrap="square" lIns="0" tIns="9525" rIns="0" bIns="0" rtlCol="0">
            <a:spAutoFit/>
          </a:bodyPr>
          <a:lstStyle/>
          <a:p>
            <a:pPr marL="9525">
              <a:spcBef>
                <a:spcPts val="75"/>
              </a:spcBef>
              <a:tabLst>
                <a:tab pos="7430929" algn="l"/>
              </a:tabLst>
            </a:pPr>
            <a:r>
              <a:rPr sz="5400" u="sng" spc="-60" dirty="0">
                <a:solidFill>
                  <a:srgbClr val="124262"/>
                </a:solidFill>
                <a:uFill>
                  <a:solidFill>
                    <a:srgbClr val="7E7E7E"/>
                  </a:solidFill>
                </a:uFill>
                <a:latin typeface="Calibri"/>
                <a:cs typeface="Calibri"/>
              </a:rPr>
              <a:t>Why</a:t>
            </a:r>
            <a:r>
              <a:rPr sz="5400" u="sng" spc="-153" dirty="0">
                <a:solidFill>
                  <a:srgbClr val="124262"/>
                </a:solidFill>
                <a:uFill>
                  <a:solidFill>
                    <a:srgbClr val="7E7E7E"/>
                  </a:solidFill>
                </a:uFill>
                <a:latin typeface="Calibri"/>
                <a:cs typeface="Calibri"/>
              </a:rPr>
              <a:t> </a:t>
            </a:r>
            <a:r>
              <a:rPr sz="5400" u="sng" spc="-34" dirty="0">
                <a:solidFill>
                  <a:srgbClr val="124262"/>
                </a:solidFill>
                <a:uFill>
                  <a:solidFill>
                    <a:srgbClr val="7E7E7E"/>
                  </a:solidFill>
                </a:uFill>
                <a:latin typeface="Calibri"/>
                <a:cs typeface="Calibri"/>
              </a:rPr>
              <a:t>Now?	</a:t>
            </a:r>
            <a:endParaRPr sz="5400">
              <a:latin typeface="Calibri"/>
              <a:cs typeface="Calibri"/>
            </a:endParaRPr>
          </a:p>
        </p:txBody>
      </p:sp>
      <p:sp>
        <p:nvSpPr>
          <p:cNvPr id="3" name="object 3"/>
          <p:cNvSpPr/>
          <p:nvPr/>
        </p:nvSpPr>
        <p:spPr>
          <a:xfrm>
            <a:off x="0" y="0"/>
            <a:ext cx="9144000" cy="1920240"/>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a:spLocks noGrp="1"/>
          </p:cNvSpPr>
          <p:nvPr>
            <p:ph type="sldNum" sz="quarter" idx="4294967295"/>
          </p:nvPr>
        </p:nvSpPr>
        <p:spPr>
          <a:xfrm>
            <a:off x="0" y="0"/>
            <a:ext cx="0" cy="307777"/>
          </a:xfrm>
          <a:prstGeom prst="rect">
            <a:avLst/>
          </a:prstGeom>
        </p:spPr>
        <p:txBody>
          <a:bodyPr vert="horz" wrap="square" lIns="0" tIns="0" rIns="0" bIns="0" rtlCol="0">
            <a:spAutoFit/>
          </a:bodyPr>
          <a:lstStyle/>
          <a:p>
            <a:pPr marL="19050">
              <a:lnSpc>
                <a:spcPts val="825"/>
              </a:lnSpc>
            </a:pPr>
            <a:fld id="{81D60167-4931-47E6-BA6A-407CBD079E47}" type="slidenum">
              <a:rPr dirty="0"/>
              <a:pPr marL="19050">
                <a:lnSpc>
                  <a:spcPts val="825"/>
                </a:lnSpc>
              </a:pPr>
              <a:t>11</a:t>
            </a:fld>
            <a:endParaRPr dirty="0"/>
          </a:p>
        </p:txBody>
      </p:sp>
      <p:sp>
        <p:nvSpPr>
          <p:cNvPr id="5" name="Date Placeholder 4"/>
          <p:cNvSpPr>
            <a:spLocks noGrp="1"/>
          </p:cNvSpPr>
          <p:nvPr>
            <p:ph type="dt" sz="half" idx="4294967295"/>
          </p:nvPr>
        </p:nvSpPr>
        <p:spPr/>
        <p:txBody>
          <a:bodyPr/>
          <a:lstStyle/>
          <a:p>
            <a:pPr marL="9525">
              <a:lnSpc>
                <a:spcPts val="825"/>
              </a:lnSpc>
            </a:pPr>
            <a:endParaRPr lang="en-IN" spc="-4"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25"/>
            <a:ext cx="724623" cy="819345"/>
          </a:xfrm>
          <a:prstGeom prst="rect">
            <a:avLst/>
          </a:prstGeom>
        </p:spPr>
      </p:pic>
      <p:sp>
        <p:nvSpPr>
          <p:cNvPr id="7" name="Rectangle 6"/>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24163738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7958" y="170102"/>
            <a:ext cx="4219575" cy="516969"/>
          </a:xfrm>
          <a:prstGeom prst="rect">
            <a:avLst/>
          </a:prstGeom>
        </p:spPr>
        <p:txBody>
          <a:bodyPr vert="horz" wrap="square" lIns="0" tIns="9049" rIns="0" bIns="0" rtlCol="0" anchor="ctr">
            <a:spAutoFit/>
          </a:bodyPr>
          <a:lstStyle/>
          <a:p>
            <a:pPr marL="9525">
              <a:lnSpc>
                <a:spcPct val="100000"/>
              </a:lnSpc>
              <a:spcBef>
                <a:spcPts val="71"/>
              </a:spcBef>
            </a:pPr>
            <a:r>
              <a:rPr spc="-75" dirty="0"/>
              <a:t>FinTech: </a:t>
            </a:r>
            <a:r>
              <a:rPr spc="-49" dirty="0"/>
              <a:t>Why </a:t>
            </a:r>
            <a:r>
              <a:rPr spc="-41" dirty="0"/>
              <a:t>NOW?</a:t>
            </a:r>
            <a:r>
              <a:rPr spc="-105" dirty="0"/>
              <a:t> </a:t>
            </a:r>
            <a:r>
              <a:rPr spc="-34" dirty="0"/>
              <a:t>(1/3)</a:t>
            </a:r>
          </a:p>
        </p:txBody>
      </p:sp>
      <p:sp>
        <p:nvSpPr>
          <p:cNvPr id="4" name="object 4"/>
          <p:cNvSpPr/>
          <p:nvPr/>
        </p:nvSpPr>
        <p:spPr>
          <a:xfrm>
            <a:off x="828676" y="1066418"/>
            <a:ext cx="4267961" cy="3096387"/>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2464308" y="1066419"/>
            <a:ext cx="2632329" cy="1439036"/>
          </a:xfrm>
          <a:prstGeom prst="rect">
            <a:avLst/>
          </a:prstGeom>
          <a:blipFill>
            <a:blip r:embed="rId3" cstate="print"/>
            <a:stretch>
              <a:fillRect/>
            </a:stretch>
          </a:blipFill>
        </p:spPr>
        <p:txBody>
          <a:bodyPr wrap="square" lIns="0" tIns="0" rIns="0" bIns="0" rtlCol="0"/>
          <a:lstStyle/>
          <a:p>
            <a:endParaRPr sz="1050"/>
          </a:p>
        </p:txBody>
      </p:sp>
      <p:sp>
        <p:nvSpPr>
          <p:cNvPr id="7" name="object 7"/>
          <p:cNvSpPr txBox="1">
            <a:spLocks noGrp="1"/>
          </p:cNvSpPr>
          <p:nvPr>
            <p:ph type="dt" sz="half" idx="4294967295"/>
          </p:nvPr>
        </p:nvSpPr>
        <p:spPr>
          <a:xfrm>
            <a:off x="0" y="0"/>
            <a:ext cx="0" cy="102592"/>
          </a:xfrm>
          <a:prstGeom prst="rect">
            <a:avLst/>
          </a:prstGeom>
        </p:spPr>
        <p:txBody>
          <a:bodyPr vert="horz" wrap="square" lIns="0" tIns="0" rIns="0" bIns="0" rtlCol="0">
            <a:spAutoFit/>
          </a:bodyPr>
          <a:lstStyle/>
          <a:p>
            <a:pPr marL="9525">
              <a:lnSpc>
                <a:spcPts val="825"/>
              </a:lnSpc>
            </a:pPr>
            <a:endParaRPr spc="-4" dirty="0"/>
          </a:p>
        </p:txBody>
      </p:sp>
      <p:sp>
        <p:nvSpPr>
          <p:cNvPr id="8" name="object 8"/>
          <p:cNvSpPr txBox="1">
            <a:spLocks noGrp="1"/>
          </p:cNvSpPr>
          <p:nvPr>
            <p:ph type="sldNum" sz="quarter" idx="4294967295"/>
          </p:nvPr>
        </p:nvSpPr>
        <p:spPr>
          <a:xfrm>
            <a:off x="0" y="0"/>
            <a:ext cx="0" cy="307777"/>
          </a:xfrm>
          <a:prstGeom prst="rect">
            <a:avLst/>
          </a:prstGeom>
        </p:spPr>
        <p:txBody>
          <a:bodyPr vert="horz" wrap="square" lIns="0" tIns="0" rIns="0" bIns="0" rtlCol="0">
            <a:spAutoFit/>
          </a:bodyPr>
          <a:lstStyle/>
          <a:p>
            <a:pPr marL="19050">
              <a:lnSpc>
                <a:spcPts val="825"/>
              </a:lnSpc>
            </a:pPr>
            <a:fld id="{81D60167-4931-47E6-BA6A-407CBD079E47}" type="slidenum">
              <a:rPr dirty="0"/>
              <a:pPr marL="19050">
                <a:lnSpc>
                  <a:spcPts val="825"/>
                </a:lnSpc>
              </a:pPr>
              <a:t>12</a:t>
            </a:fld>
            <a:endParaRPr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10" name="Rectangle 9"/>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27967109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9154" y="170102"/>
            <a:ext cx="4219575" cy="516969"/>
          </a:xfrm>
          <a:prstGeom prst="rect">
            <a:avLst/>
          </a:prstGeom>
        </p:spPr>
        <p:txBody>
          <a:bodyPr vert="horz" wrap="square" lIns="0" tIns="9049" rIns="0" bIns="0" rtlCol="0" anchor="ctr">
            <a:spAutoFit/>
          </a:bodyPr>
          <a:lstStyle/>
          <a:p>
            <a:pPr marL="9525">
              <a:lnSpc>
                <a:spcPct val="100000"/>
              </a:lnSpc>
              <a:spcBef>
                <a:spcPts val="71"/>
              </a:spcBef>
            </a:pPr>
            <a:r>
              <a:rPr spc="-75" dirty="0"/>
              <a:t>FinTech: </a:t>
            </a:r>
            <a:r>
              <a:rPr spc="-49" dirty="0"/>
              <a:t>Why </a:t>
            </a:r>
            <a:r>
              <a:rPr spc="-41" dirty="0"/>
              <a:t>NOW?</a:t>
            </a:r>
            <a:r>
              <a:rPr spc="-105" dirty="0"/>
              <a:t> </a:t>
            </a:r>
            <a:r>
              <a:rPr spc="-34" dirty="0"/>
              <a:t>(3/3)</a:t>
            </a:r>
          </a:p>
        </p:txBody>
      </p:sp>
      <p:sp>
        <p:nvSpPr>
          <p:cNvPr id="3" name="object 3"/>
          <p:cNvSpPr/>
          <p:nvPr/>
        </p:nvSpPr>
        <p:spPr>
          <a:xfrm>
            <a:off x="1827066" y="1211482"/>
            <a:ext cx="5731040" cy="3493179"/>
          </a:xfrm>
          <a:prstGeom prst="rect">
            <a:avLst/>
          </a:prstGeom>
          <a:blipFill>
            <a:blip r:embed="rId2" cstate="print"/>
            <a:stretch>
              <a:fillRect/>
            </a:stretch>
          </a:blipFill>
        </p:spPr>
        <p:txBody>
          <a:bodyPr wrap="square" lIns="0" tIns="0" rIns="0" bIns="0" rtlCol="0"/>
          <a:lstStyle/>
          <a:p>
            <a:endParaRPr sz="1050"/>
          </a:p>
        </p:txBody>
      </p:sp>
      <p:sp>
        <p:nvSpPr>
          <p:cNvPr id="5" name="object 5"/>
          <p:cNvSpPr txBox="1">
            <a:spLocks noGrp="1"/>
          </p:cNvSpPr>
          <p:nvPr>
            <p:ph type="dt" sz="half" idx="4294967295"/>
          </p:nvPr>
        </p:nvSpPr>
        <p:spPr>
          <a:xfrm>
            <a:off x="0" y="0"/>
            <a:ext cx="0" cy="102592"/>
          </a:xfrm>
          <a:prstGeom prst="rect">
            <a:avLst/>
          </a:prstGeom>
        </p:spPr>
        <p:txBody>
          <a:bodyPr vert="horz" wrap="square" lIns="0" tIns="0" rIns="0" bIns="0" rtlCol="0">
            <a:spAutoFit/>
          </a:bodyPr>
          <a:lstStyle/>
          <a:p>
            <a:pPr marL="9525">
              <a:lnSpc>
                <a:spcPts val="825"/>
              </a:lnSpc>
            </a:pPr>
            <a:endParaRPr spc="-4" dirty="0"/>
          </a:p>
        </p:txBody>
      </p:sp>
      <p:sp>
        <p:nvSpPr>
          <p:cNvPr id="6" name="object 6"/>
          <p:cNvSpPr txBox="1">
            <a:spLocks noGrp="1"/>
          </p:cNvSpPr>
          <p:nvPr>
            <p:ph type="sldNum" sz="quarter" idx="4294967295"/>
          </p:nvPr>
        </p:nvSpPr>
        <p:spPr>
          <a:xfrm>
            <a:off x="0" y="0"/>
            <a:ext cx="0" cy="307777"/>
          </a:xfrm>
          <a:prstGeom prst="rect">
            <a:avLst/>
          </a:prstGeom>
        </p:spPr>
        <p:txBody>
          <a:bodyPr vert="horz" wrap="square" lIns="0" tIns="0" rIns="0" bIns="0" rtlCol="0">
            <a:spAutoFit/>
          </a:bodyPr>
          <a:lstStyle/>
          <a:p>
            <a:pPr marL="19050">
              <a:lnSpc>
                <a:spcPts val="825"/>
              </a:lnSpc>
            </a:pPr>
            <a:fld id="{81D60167-4931-47E6-BA6A-407CBD079E47}" type="slidenum">
              <a:rPr dirty="0"/>
              <a:pPr marL="19050">
                <a:lnSpc>
                  <a:spcPts val="825"/>
                </a:lnSpc>
              </a:pPr>
              <a:t>13</a:t>
            </a:fld>
            <a:endParaRPr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25"/>
            <a:ext cx="724623" cy="819345"/>
          </a:xfrm>
          <a:prstGeom prst="rect">
            <a:avLst/>
          </a:prstGeom>
        </p:spPr>
      </p:pic>
      <p:sp>
        <p:nvSpPr>
          <p:cNvPr id="8" name="Rectangle 7"/>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6742820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2668" y="1083564"/>
            <a:ext cx="3643884" cy="2019681"/>
          </a:xfrm>
          <a:prstGeom prst="rect">
            <a:avLst/>
          </a:prstGeom>
          <a:blipFill>
            <a:blip r:embed="rId2" cstate="print"/>
            <a:stretch>
              <a:fillRect/>
            </a:stretch>
          </a:blipFill>
        </p:spPr>
        <p:txBody>
          <a:bodyPr wrap="square" lIns="0" tIns="0" rIns="0" bIns="0" rtlCol="0"/>
          <a:lstStyle/>
          <a:p>
            <a:endParaRPr sz="1050"/>
          </a:p>
        </p:txBody>
      </p:sp>
      <p:sp>
        <p:nvSpPr>
          <p:cNvPr id="3" name="object 3"/>
          <p:cNvSpPr txBox="1">
            <a:spLocks noGrp="1"/>
          </p:cNvSpPr>
          <p:nvPr>
            <p:ph type="title"/>
          </p:nvPr>
        </p:nvSpPr>
        <p:spPr>
          <a:xfrm>
            <a:off x="887958" y="170102"/>
            <a:ext cx="4219575" cy="516969"/>
          </a:xfrm>
          <a:prstGeom prst="rect">
            <a:avLst/>
          </a:prstGeom>
        </p:spPr>
        <p:txBody>
          <a:bodyPr vert="horz" wrap="square" lIns="0" tIns="9049" rIns="0" bIns="0" rtlCol="0" anchor="ctr">
            <a:spAutoFit/>
          </a:bodyPr>
          <a:lstStyle/>
          <a:p>
            <a:pPr marL="9525">
              <a:lnSpc>
                <a:spcPct val="100000"/>
              </a:lnSpc>
              <a:spcBef>
                <a:spcPts val="71"/>
              </a:spcBef>
            </a:pPr>
            <a:r>
              <a:rPr spc="-75" dirty="0"/>
              <a:t>FinTech: </a:t>
            </a:r>
            <a:r>
              <a:rPr spc="-49" dirty="0"/>
              <a:t>Why </a:t>
            </a:r>
            <a:r>
              <a:rPr spc="-41" dirty="0"/>
              <a:t>NOW?</a:t>
            </a:r>
            <a:r>
              <a:rPr spc="-105" dirty="0"/>
              <a:t> </a:t>
            </a:r>
            <a:r>
              <a:rPr spc="-34" dirty="0"/>
              <a:t>(2/3)</a:t>
            </a:r>
          </a:p>
        </p:txBody>
      </p:sp>
      <p:sp>
        <p:nvSpPr>
          <p:cNvPr id="4" name="object 4"/>
          <p:cNvSpPr/>
          <p:nvPr/>
        </p:nvSpPr>
        <p:spPr>
          <a:xfrm>
            <a:off x="4804028" y="2008251"/>
            <a:ext cx="3613023" cy="2443733"/>
          </a:xfrm>
          <a:prstGeom prst="rect">
            <a:avLst/>
          </a:prstGeom>
          <a:blipFill>
            <a:blip r:embed="rId3" cstate="print"/>
            <a:stretch>
              <a:fillRect/>
            </a:stretch>
          </a:blipFill>
        </p:spPr>
        <p:txBody>
          <a:bodyPr wrap="square" lIns="0" tIns="0" rIns="0" bIns="0" rtlCol="0"/>
          <a:lstStyle/>
          <a:p>
            <a:endParaRPr sz="1050"/>
          </a:p>
        </p:txBody>
      </p:sp>
      <p:sp>
        <p:nvSpPr>
          <p:cNvPr id="6" name="object 6"/>
          <p:cNvSpPr txBox="1">
            <a:spLocks noGrp="1"/>
          </p:cNvSpPr>
          <p:nvPr>
            <p:ph type="dt" sz="half" idx="4294967295"/>
          </p:nvPr>
        </p:nvSpPr>
        <p:spPr>
          <a:xfrm>
            <a:off x="0" y="0"/>
            <a:ext cx="0" cy="102592"/>
          </a:xfrm>
          <a:prstGeom prst="rect">
            <a:avLst/>
          </a:prstGeom>
        </p:spPr>
        <p:txBody>
          <a:bodyPr vert="horz" wrap="square" lIns="0" tIns="0" rIns="0" bIns="0" rtlCol="0">
            <a:spAutoFit/>
          </a:bodyPr>
          <a:lstStyle/>
          <a:p>
            <a:pPr marL="9525">
              <a:lnSpc>
                <a:spcPts val="825"/>
              </a:lnSpc>
            </a:pPr>
            <a:endParaRPr spc="-4" dirty="0"/>
          </a:p>
        </p:txBody>
      </p:sp>
      <p:sp>
        <p:nvSpPr>
          <p:cNvPr id="7" name="object 7"/>
          <p:cNvSpPr txBox="1">
            <a:spLocks noGrp="1"/>
          </p:cNvSpPr>
          <p:nvPr>
            <p:ph type="sldNum" sz="quarter" idx="4294967295"/>
          </p:nvPr>
        </p:nvSpPr>
        <p:spPr>
          <a:xfrm>
            <a:off x="0" y="0"/>
            <a:ext cx="0" cy="307777"/>
          </a:xfrm>
          <a:prstGeom prst="rect">
            <a:avLst/>
          </a:prstGeom>
        </p:spPr>
        <p:txBody>
          <a:bodyPr vert="horz" wrap="square" lIns="0" tIns="0" rIns="0" bIns="0" rtlCol="0">
            <a:spAutoFit/>
          </a:bodyPr>
          <a:lstStyle/>
          <a:p>
            <a:pPr marL="19050">
              <a:lnSpc>
                <a:spcPts val="825"/>
              </a:lnSpc>
            </a:pPr>
            <a:fld id="{81D60167-4931-47E6-BA6A-407CBD079E47}" type="slidenum">
              <a:rPr dirty="0"/>
              <a:pPr marL="19050">
                <a:lnSpc>
                  <a:spcPts val="825"/>
                </a:lnSpc>
              </a:pPr>
              <a:t>14</a:t>
            </a:fld>
            <a:endParaRPr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9" name="Rectangle 8"/>
          <p:cNvSpPr/>
          <p:nvPr/>
        </p:nvSpPr>
        <p:spPr>
          <a:xfrm>
            <a:off x="0" y="4892080"/>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14009800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Why</a:t>
            </a:r>
            <a:endParaRPr lang="en-IN" dirty="0"/>
          </a:p>
        </p:txBody>
      </p:sp>
      <p:sp>
        <p:nvSpPr>
          <p:cNvPr id="3" name="Content Placeholder 2"/>
          <p:cNvSpPr>
            <a:spLocks noGrp="1"/>
          </p:cNvSpPr>
          <p:nvPr>
            <p:ph idx="1"/>
          </p:nvPr>
        </p:nvSpPr>
        <p:spPr>
          <a:xfrm>
            <a:off x="628650" y="1093189"/>
            <a:ext cx="7886700" cy="3539534"/>
          </a:xfrm>
        </p:spPr>
        <p:txBody>
          <a:bodyPr>
            <a:normAutofit/>
          </a:bodyPr>
          <a:lstStyle/>
          <a:p>
            <a:pPr algn="just"/>
            <a:r>
              <a:rPr lang="en-US" dirty="0"/>
              <a:t>In traditional financial institutions, there is a combination of a </a:t>
            </a:r>
            <a:r>
              <a:rPr lang="en-US" dirty="0" smtClean="0"/>
              <a:t>widespread difficulty </a:t>
            </a:r>
            <a:r>
              <a:rPr lang="en-US" dirty="0"/>
              <a:t>of financial services to innovate with the internal </a:t>
            </a:r>
            <a:r>
              <a:rPr lang="en-US" dirty="0" smtClean="0"/>
              <a:t>resistance to </a:t>
            </a:r>
            <a:r>
              <a:rPr lang="en-US" dirty="0"/>
              <a:t>change, typical of any </a:t>
            </a:r>
            <a:r>
              <a:rPr lang="en-US" dirty="0" smtClean="0"/>
              <a:t>organization.</a:t>
            </a:r>
          </a:p>
          <a:p>
            <a:pPr algn="just"/>
            <a:r>
              <a:rPr lang="en-IN" dirty="0"/>
              <a:t>T</a:t>
            </a:r>
            <a:r>
              <a:rPr lang="en-IN" dirty="0" smtClean="0"/>
              <a:t>he New entrance </a:t>
            </a:r>
            <a:r>
              <a:rPr lang="en-IN" dirty="0" err="1" smtClean="0"/>
              <a:t>fintech</a:t>
            </a:r>
            <a:r>
              <a:rPr lang="en-IN" dirty="0" smtClean="0"/>
              <a:t> </a:t>
            </a:r>
            <a:r>
              <a:rPr lang="en-IN" dirty="0" err="1" smtClean="0"/>
              <a:t>startups</a:t>
            </a:r>
            <a:r>
              <a:rPr lang="en-IN" dirty="0" smtClean="0"/>
              <a:t>.</a:t>
            </a:r>
          </a:p>
          <a:p>
            <a:pPr algn="just"/>
            <a:r>
              <a:rPr lang="en-IN" dirty="0"/>
              <a:t>T</a:t>
            </a:r>
            <a:r>
              <a:rPr lang="en-IN" dirty="0" smtClean="0"/>
              <a:t>he </a:t>
            </a:r>
            <a:r>
              <a:rPr lang="en-IN" dirty="0"/>
              <a:t>banking </a:t>
            </a:r>
            <a:r>
              <a:rPr lang="en-IN" dirty="0" smtClean="0"/>
              <a:t>processes </a:t>
            </a:r>
            <a:r>
              <a:rPr lang="en-US" dirty="0" smtClean="0"/>
              <a:t>by </a:t>
            </a:r>
            <a:r>
              <a:rPr lang="en-US" dirty="0"/>
              <a:t>delivering a better service to </a:t>
            </a:r>
            <a:r>
              <a:rPr lang="en-US" dirty="0" smtClean="0"/>
              <a:t>customer.</a:t>
            </a:r>
          </a:p>
          <a:p>
            <a:pPr algn="just"/>
            <a:r>
              <a:rPr lang="en-US" dirty="0"/>
              <a:t>The </a:t>
            </a:r>
            <a:r>
              <a:rPr lang="en-US" dirty="0" err="1" smtClean="0"/>
              <a:t>fintech</a:t>
            </a:r>
            <a:r>
              <a:rPr lang="en-US" dirty="0" smtClean="0"/>
              <a:t> </a:t>
            </a:r>
            <a:r>
              <a:rPr lang="en-US" dirty="0"/>
              <a:t>companies, stressing their </a:t>
            </a:r>
            <a:r>
              <a:rPr lang="en-US" dirty="0" smtClean="0"/>
              <a:t>great potential </a:t>
            </a:r>
            <a:r>
              <a:rPr lang="en-US" dirty="0"/>
              <a:t>due to their knowledge, flexibility, and overall </a:t>
            </a:r>
            <a:r>
              <a:rPr lang="en-US" dirty="0" smtClean="0"/>
              <a:t>proposition </a:t>
            </a:r>
            <a:r>
              <a:rPr lang="en-IN" dirty="0" smtClean="0"/>
              <a:t>value</a:t>
            </a:r>
            <a:r>
              <a:rPr lang="en-IN" dirty="0"/>
              <a:t>.</a:t>
            </a:r>
          </a:p>
          <a:p>
            <a:pPr algn="just"/>
            <a:r>
              <a:rPr lang="en-US" dirty="0"/>
              <a:t>T</a:t>
            </a:r>
            <a:r>
              <a:rPr lang="en-US" dirty="0" smtClean="0"/>
              <a:t>he </a:t>
            </a:r>
            <a:r>
              <a:rPr lang="en-US" dirty="0"/>
              <a:t>second one focuses on financial institutions, stressing their </a:t>
            </a:r>
            <a:r>
              <a:rPr lang="en-US" dirty="0" smtClean="0"/>
              <a:t>still largely </a:t>
            </a:r>
            <a:r>
              <a:rPr lang="en-US" dirty="0"/>
              <a:t>dominant customer base and economic strength.</a:t>
            </a:r>
          </a:p>
        </p:txBody>
      </p:sp>
      <p:sp>
        <p:nvSpPr>
          <p:cNvPr id="5" name="Slide Number Placeholder 4"/>
          <p:cNvSpPr>
            <a:spLocks noGrp="1"/>
          </p:cNvSpPr>
          <p:nvPr>
            <p:ph type="sldNum" sz="quarter" idx="12"/>
          </p:nvPr>
        </p:nvSpPr>
        <p:spPr/>
        <p:txBody>
          <a:bodyPr/>
          <a:lstStyle/>
          <a:p>
            <a:fld id="{3FCAF691-C30B-4477-A4FB-AFF7F164B000}" type="slidenum">
              <a:rPr lang="en-IN" smtClean="0"/>
              <a:t>15</a:t>
            </a:fld>
            <a:endParaRPr lang="en-I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8" name="Rectangle 7"/>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343385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5C49-0FED-4D6B-B28B-CEC15C30020F}"/>
              </a:ext>
            </a:extLst>
          </p:cNvPr>
          <p:cNvSpPr>
            <a:spLocks noGrp="1"/>
          </p:cNvSpPr>
          <p:nvPr>
            <p:ph type="title"/>
          </p:nvPr>
        </p:nvSpPr>
        <p:spPr>
          <a:xfrm>
            <a:off x="582051" y="21104"/>
            <a:ext cx="7886700" cy="397992"/>
          </a:xfrm>
        </p:spPr>
        <p:txBody>
          <a:bodyPr>
            <a:normAutofit fontScale="90000"/>
          </a:bodyPr>
          <a:lstStyle/>
          <a:p>
            <a:pPr algn="ctr"/>
            <a:r>
              <a:rPr lang="en-IN" sz="2700" b="1" dirty="0"/>
              <a:t>   </a:t>
            </a:r>
          </a:p>
        </p:txBody>
      </p:sp>
      <p:sp>
        <p:nvSpPr>
          <p:cNvPr id="3" name="Content Placeholder 2">
            <a:extLst>
              <a:ext uri="{FF2B5EF4-FFF2-40B4-BE49-F238E27FC236}">
                <a16:creationId xmlns:a16="http://schemas.microsoft.com/office/drawing/2014/main" id="{48F90B0E-ED9E-4B65-820F-8F4890616EC9}"/>
              </a:ext>
            </a:extLst>
          </p:cNvPr>
          <p:cNvSpPr>
            <a:spLocks noGrp="1"/>
          </p:cNvSpPr>
          <p:nvPr>
            <p:ph idx="1"/>
          </p:nvPr>
        </p:nvSpPr>
        <p:spPr>
          <a:xfrm>
            <a:off x="628650" y="601394"/>
            <a:ext cx="7886700" cy="4389120"/>
          </a:xfrm>
        </p:spPr>
        <p:txBody>
          <a:bodyPr/>
          <a:lstStyle/>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r>
              <a:rPr lang="en-IN" sz="1800" dirty="0">
                <a:solidFill>
                  <a:schemeClr val="bg2">
                    <a:lumMod val="75000"/>
                  </a:schemeClr>
                </a:solidFill>
              </a:rPr>
              <a:t>                                                      </a:t>
            </a:r>
            <a:r>
              <a:rPr lang="en-IN" sz="3600" dirty="0" smtClean="0"/>
              <a:t> </a:t>
            </a:r>
            <a:endParaRPr lang="en-IN" sz="14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11" name="Slide Number Placeholder 4">
            <a:extLst>
              <a:ext uri="{FF2B5EF4-FFF2-40B4-BE49-F238E27FC236}">
                <a16:creationId xmlns:a16="http://schemas.microsoft.com/office/drawing/2014/main" id="{7DA496CA-B28D-4CA7-951D-950D5EA764C3}"/>
              </a:ext>
            </a:extLst>
          </p:cNvPr>
          <p:cNvSpPr>
            <a:spLocks noGrp="1"/>
          </p:cNvSpPr>
          <p:nvPr>
            <p:ph type="sldNum" sz="quarter" idx="12"/>
          </p:nvPr>
        </p:nvSpPr>
        <p:spPr>
          <a:xfrm>
            <a:off x="8603226" y="4882455"/>
            <a:ext cx="540774" cy="273844"/>
          </a:xfrm>
        </p:spPr>
        <p:txBody>
          <a:bodyPr/>
          <a:lstStyle/>
          <a:p>
            <a:fld id="{3FCAF691-C30B-4477-A4FB-AFF7F164B000}" type="slidenum">
              <a:rPr lang="en-IN" sz="1200" b="1" smtClean="0">
                <a:solidFill>
                  <a:schemeClr val="tx1"/>
                </a:solidFill>
              </a:rPr>
              <a:t>16</a:t>
            </a:fld>
            <a:endParaRPr lang="en-IN" sz="1200" b="1" dirty="0">
              <a:solidFill>
                <a:schemeClr val="tx1"/>
              </a:solidFill>
            </a:endParaRPr>
          </a:p>
        </p:txBody>
      </p:sp>
      <p:sp>
        <p:nvSpPr>
          <p:cNvPr id="8" name="Title 1"/>
          <p:cNvSpPr txBox="1">
            <a:spLocks/>
          </p:cNvSpPr>
          <p:nvPr/>
        </p:nvSpPr>
        <p:spPr>
          <a:xfrm>
            <a:off x="850230" y="211753"/>
            <a:ext cx="7910407" cy="351971"/>
          </a:xfrm>
          <a:prstGeom prst="rect">
            <a:avLst/>
          </a:prstGeom>
        </p:spPr>
        <p:txBody>
          <a:bodyPr vert="horz" lIns="68580" tIns="34290" rIns="68580" bIns="34290" rtlCol="0" anchor="ctr">
            <a:normAutofit fontScale="77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u="sng" dirty="0" smtClean="0"/>
              <a:t> </a:t>
            </a:r>
            <a:endParaRPr lang="en-IN" u="sng" dirty="0"/>
          </a:p>
        </p:txBody>
      </p:sp>
      <p:sp>
        <p:nvSpPr>
          <p:cNvPr id="12" name="Rectangle 11"/>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
        <p:nvSpPr>
          <p:cNvPr id="7" name="Rectangle 6"/>
          <p:cNvSpPr/>
          <p:nvPr/>
        </p:nvSpPr>
        <p:spPr>
          <a:xfrm>
            <a:off x="850230" y="844621"/>
            <a:ext cx="7590438" cy="2308324"/>
          </a:xfrm>
          <a:prstGeom prst="rect">
            <a:avLst/>
          </a:prstGeom>
        </p:spPr>
        <p:txBody>
          <a:bodyPr wrap="square">
            <a:spAutoFit/>
          </a:bodyPr>
          <a:lstStyle/>
          <a:p>
            <a:pPr algn="just"/>
            <a:r>
              <a:rPr lang="en-IN" sz="1800" dirty="0" smtClean="0">
                <a:latin typeface="NxrtkbDfhvmmPcgfgjAGaramondPro-Regular"/>
              </a:rPr>
              <a:t>The </a:t>
            </a:r>
            <a:r>
              <a:rPr lang="en-IN" sz="1800" dirty="0">
                <a:latin typeface="NxrtkbDfhvmmPcgfgjAGaramondPro-Regular"/>
              </a:rPr>
              <a:t>financial </a:t>
            </a:r>
            <a:r>
              <a:rPr lang="en-IN" sz="1800" dirty="0" smtClean="0">
                <a:latin typeface="NxrtkbDfhvmmPcgfgjAGaramondPro-Regular"/>
              </a:rPr>
              <a:t>technology </a:t>
            </a:r>
            <a:r>
              <a:rPr lang="en-US" sz="1800" dirty="0" smtClean="0">
                <a:latin typeface="NxrtkbDfhvmmPcgfgjAGaramondPro-Regular"/>
              </a:rPr>
              <a:t>field </a:t>
            </a:r>
            <a:r>
              <a:rPr lang="en-US" sz="1800" dirty="0">
                <a:latin typeface="NxrtkbDfhvmmPcgfgjAGaramondPro-Regular"/>
              </a:rPr>
              <a:t>may be identified in the inefficiencies of the traditional </a:t>
            </a:r>
            <a:r>
              <a:rPr lang="en-US" sz="1800" dirty="0" smtClean="0">
                <a:latin typeface="NxrtkbDfhvmmPcgfgjAGaramondPro-Regular"/>
              </a:rPr>
              <a:t>organizations</a:t>
            </a:r>
          </a:p>
          <a:p>
            <a:pPr algn="just"/>
            <a:endParaRPr lang="en-US" sz="1800" dirty="0">
              <a:latin typeface="NxrtkbDfhvmmPcgfgjAGaramondPro-Regular"/>
            </a:endParaRPr>
          </a:p>
          <a:p>
            <a:pPr algn="just"/>
            <a:r>
              <a:rPr lang="en-US" sz="1800" dirty="0"/>
              <a:t>This usually happens for several </a:t>
            </a:r>
            <a:r>
              <a:rPr lang="en-US" sz="1800" dirty="0" smtClean="0"/>
              <a:t>reasons,</a:t>
            </a:r>
            <a:r>
              <a:rPr lang="en-IN" sz="1800" dirty="0" smtClean="0"/>
              <a:t>the </a:t>
            </a:r>
            <a:r>
              <a:rPr lang="en-IN" sz="1800" dirty="0"/>
              <a:t>main ones being:</a:t>
            </a:r>
          </a:p>
          <a:p>
            <a:pPr algn="just"/>
            <a:r>
              <a:rPr lang="en-US" sz="1800" dirty="0"/>
              <a:t>• The low appeal of some financial services due to their overall low</a:t>
            </a:r>
          </a:p>
          <a:p>
            <a:pPr algn="just"/>
            <a:r>
              <a:rPr lang="en-IN" sz="1800" dirty="0"/>
              <a:t>profitability</a:t>
            </a:r>
          </a:p>
          <a:p>
            <a:pPr algn="just"/>
            <a:r>
              <a:rPr lang="en-US" sz="1800" dirty="0"/>
              <a:t>• The inefficiencies and the general lack of skills, capabilities, and will of</a:t>
            </a:r>
          </a:p>
          <a:p>
            <a:pPr algn="just"/>
            <a:r>
              <a:rPr lang="en-US" sz="1800" dirty="0"/>
              <a:t>financial institutions to recognize and pursue new opportunities</a:t>
            </a:r>
            <a:endParaRPr lang="en-IN" sz="1800" dirty="0"/>
          </a:p>
        </p:txBody>
      </p:sp>
      <p:sp>
        <p:nvSpPr>
          <p:cNvPr id="10" name="Rectangle 9"/>
          <p:cNvSpPr/>
          <p:nvPr/>
        </p:nvSpPr>
        <p:spPr>
          <a:xfrm>
            <a:off x="1373273" y="265207"/>
            <a:ext cx="3611237" cy="523220"/>
          </a:xfrm>
          <a:prstGeom prst="rect">
            <a:avLst/>
          </a:prstGeom>
        </p:spPr>
        <p:txBody>
          <a:bodyPr wrap="square">
            <a:spAutoFit/>
          </a:bodyPr>
          <a:lstStyle/>
          <a:p>
            <a:r>
              <a:rPr lang="en-IN" sz="2800" b="1" dirty="0" smtClean="0"/>
              <a:t>Why …Continue</a:t>
            </a:r>
            <a:endParaRPr lang="en-IN" sz="2800" dirty="0"/>
          </a:p>
        </p:txBody>
      </p:sp>
    </p:spTree>
    <p:extLst>
      <p:ext uri="{BB962C8B-B14F-4D97-AF65-F5344CB8AC3E}">
        <p14:creationId xmlns:p14="http://schemas.microsoft.com/office/powerpoint/2010/main" val="34171203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358673"/>
          </a:xfrm>
        </p:spPr>
        <p:txBody>
          <a:bodyPr>
            <a:normAutofit fontScale="90000"/>
          </a:bodyPr>
          <a:lstStyle/>
          <a:p>
            <a:r>
              <a:rPr lang="en-US" b="1" dirty="0" smtClean="0"/>
              <a:t>Model groups</a:t>
            </a:r>
            <a:endParaRPr lang="en-IN" b="1" dirty="0"/>
          </a:p>
        </p:txBody>
      </p:sp>
      <p:sp>
        <p:nvSpPr>
          <p:cNvPr id="3" name="Content Placeholder 2"/>
          <p:cNvSpPr>
            <a:spLocks noGrp="1"/>
          </p:cNvSpPr>
          <p:nvPr>
            <p:ph idx="1"/>
          </p:nvPr>
        </p:nvSpPr>
        <p:spPr>
          <a:xfrm>
            <a:off x="628650" y="819345"/>
            <a:ext cx="7886700" cy="3813378"/>
          </a:xfrm>
        </p:spPr>
        <p:txBody>
          <a:bodyPr>
            <a:normAutofit/>
          </a:bodyPr>
          <a:lstStyle/>
          <a:p>
            <a:pPr marL="0" indent="0" algn="just">
              <a:buNone/>
            </a:pPr>
            <a:r>
              <a:rPr lang="en-US" b="1" dirty="0"/>
              <a:t>C</a:t>
            </a:r>
            <a:r>
              <a:rPr lang="en-US" b="1" dirty="0" smtClean="0"/>
              <a:t>ustomer </a:t>
            </a:r>
            <a:r>
              <a:rPr lang="en-US" b="1" dirty="0"/>
              <a:t>service, financial services, </a:t>
            </a:r>
            <a:r>
              <a:rPr lang="en-US" b="1" dirty="0" smtClean="0"/>
              <a:t>compliance,</a:t>
            </a:r>
            <a:r>
              <a:rPr lang="en-IN" b="1" dirty="0" smtClean="0"/>
              <a:t>and </a:t>
            </a:r>
            <a:r>
              <a:rPr lang="en-IN" b="1" dirty="0"/>
              <a:t>business processes</a:t>
            </a:r>
            <a:r>
              <a:rPr lang="en-IN" dirty="0"/>
              <a:t>:</a:t>
            </a:r>
          </a:p>
          <a:p>
            <a:pPr marL="0" indent="0" algn="just">
              <a:buNone/>
            </a:pPr>
            <a:r>
              <a:rPr lang="en-US" b="1" dirty="0"/>
              <a:t>1. Customer service</a:t>
            </a:r>
            <a:r>
              <a:rPr lang="en-US" dirty="0"/>
              <a:t>: processes and services that deal with the </a:t>
            </a:r>
            <a:r>
              <a:rPr lang="en-US" dirty="0" smtClean="0"/>
              <a:t>customer at </a:t>
            </a:r>
            <a:r>
              <a:rPr lang="en-US" dirty="0"/>
              <a:t>the user interface level as well as at the backend </a:t>
            </a:r>
            <a:r>
              <a:rPr lang="en-US" dirty="0" smtClean="0"/>
              <a:t>database </a:t>
            </a:r>
            <a:r>
              <a:rPr lang="en-IN" dirty="0" smtClean="0"/>
              <a:t>level</a:t>
            </a:r>
            <a:r>
              <a:rPr lang="en-IN" dirty="0"/>
              <a:t>:</a:t>
            </a:r>
          </a:p>
          <a:p>
            <a:pPr marL="0" indent="0" algn="just">
              <a:buNone/>
            </a:pPr>
            <a:r>
              <a:rPr lang="en-IN" dirty="0"/>
              <a:t>• Customer relationship management (CRM)</a:t>
            </a:r>
          </a:p>
          <a:p>
            <a:pPr marL="0" indent="0" algn="just">
              <a:buNone/>
            </a:pPr>
            <a:r>
              <a:rPr lang="en-IN" dirty="0"/>
              <a:t>• Call </a:t>
            </a:r>
            <a:r>
              <a:rPr lang="en-IN" dirty="0" err="1"/>
              <a:t>center</a:t>
            </a:r>
            <a:r>
              <a:rPr lang="en-IN" dirty="0"/>
              <a:t> </a:t>
            </a:r>
            <a:r>
              <a:rPr lang="en-IN" dirty="0" smtClean="0"/>
              <a:t>software</a:t>
            </a:r>
          </a:p>
          <a:p>
            <a:pPr marL="0" indent="0" algn="just">
              <a:buNone/>
            </a:pPr>
            <a:r>
              <a:rPr lang="en-US" dirty="0"/>
              <a:t>• Electronic billing and payment technology</a:t>
            </a:r>
          </a:p>
          <a:p>
            <a:pPr marL="0" indent="0" algn="just">
              <a:buNone/>
            </a:pPr>
            <a:r>
              <a:rPr lang="en-IN" dirty="0"/>
              <a:t>• Electronic trading and banking</a:t>
            </a:r>
          </a:p>
          <a:p>
            <a:pPr marL="0" indent="0" algn="just">
              <a:buNone/>
            </a:pPr>
            <a:endParaRPr lang="en-IN" dirty="0"/>
          </a:p>
        </p:txBody>
      </p:sp>
      <p:sp>
        <p:nvSpPr>
          <p:cNvPr id="5" name="Slide Number Placeholder 4"/>
          <p:cNvSpPr>
            <a:spLocks noGrp="1"/>
          </p:cNvSpPr>
          <p:nvPr>
            <p:ph type="sldNum" sz="quarter" idx="12"/>
          </p:nvPr>
        </p:nvSpPr>
        <p:spPr/>
        <p:txBody>
          <a:bodyPr/>
          <a:lstStyle/>
          <a:p>
            <a:fld id="{3FCAF691-C30B-4477-A4FB-AFF7F164B000}" type="slidenum">
              <a:rPr lang="en-IN" smtClean="0"/>
              <a:t>17</a:t>
            </a:fld>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8" name="Rectangle 7"/>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182888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 calcmode="lin" valueType="num">
                                      <p:cBhvr additive="base">
                                        <p:cTn id="1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5C49-0FED-4D6B-B28B-CEC15C30020F}"/>
              </a:ext>
            </a:extLst>
          </p:cNvPr>
          <p:cNvSpPr>
            <a:spLocks noGrp="1"/>
          </p:cNvSpPr>
          <p:nvPr>
            <p:ph type="title"/>
          </p:nvPr>
        </p:nvSpPr>
        <p:spPr>
          <a:xfrm>
            <a:off x="582051" y="21103"/>
            <a:ext cx="7886700" cy="435663"/>
          </a:xfrm>
        </p:spPr>
        <p:txBody>
          <a:bodyPr>
            <a:normAutofit fontScale="90000"/>
          </a:bodyPr>
          <a:lstStyle/>
          <a:p>
            <a:r>
              <a:rPr lang="en-US" sz="2800" b="1" dirty="0"/>
              <a:t>Model </a:t>
            </a:r>
            <a:r>
              <a:rPr lang="en-US" sz="2800" b="1" dirty="0" err="1" smtClean="0"/>
              <a:t>groups..Continue</a:t>
            </a:r>
            <a:endParaRPr lang="en-IN" sz="2700" b="1" dirty="0"/>
          </a:p>
        </p:txBody>
      </p:sp>
      <p:sp>
        <p:nvSpPr>
          <p:cNvPr id="3" name="Content Placeholder 2">
            <a:extLst>
              <a:ext uri="{FF2B5EF4-FFF2-40B4-BE49-F238E27FC236}">
                <a16:creationId xmlns:a16="http://schemas.microsoft.com/office/drawing/2014/main" id="{48F90B0E-ED9E-4B65-820F-8F4890616EC9}"/>
              </a:ext>
            </a:extLst>
          </p:cNvPr>
          <p:cNvSpPr>
            <a:spLocks noGrp="1"/>
          </p:cNvSpPr>
          <p:nvPr>
            <p:ph idx="1"/>
          </p:nvPr>
        </p:nvSpPr>
        <p:spPr>
          <a:xfrm>
            <a:off x="628650" y="601394"/>
            <a:ext cx="7886700" cy="4389120"/>
          </a:xfrm>
        </p:spPr>
        <p:txBody>
          <a:bodyPr/>
          <a:lstStyle/>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r>
              <a:rPr lang="en-IN" sz="1800" dirty="0">
                <a:solidFill>
                  <a:schemeClr val="bg2">
                    <a:lumMod val="75000"/>
                  </a:schemeClr>
                </a:solidFill>
              </a:rPr>
              <a:t>                                                      </a:t>
            </a:r>
            <a:r>
              <a:rPr lang="en-IN" sz="3600" dirty="0" smtClean="0"/>
              <a:t> </a:t>
            </a:r>
            <a:endParaRPr lang="en-IN" sz="18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11" name="Slide Number Placeholder 4">
            <a:extLst>
              <a:ext uri="{FF2B5EF4-FFF2-40B4-BE49-F238E27FC236}">
                <a16:creationId xmlns:a16="http://schemas.microsoft.com/office/drawing/2014/main" id="{7DA496CA-B28D-4CA7-951D-950D5EA764C3}"/>
              </a:ext>
            </a:extLst>
          </p:cNvPr>
          <p:cNvSpPr>
            <a:spLocks noGrp="1"/>
          </p:cNvSpPr>
          <p:nvPr>
            <p:ph type="sldNum" sz="quarter" idx="12"/>
          </p:nvPr>
        </p:nvSpPr>
        <p:spPr>
          <a:xfrm>
            <a:off x="8603226" y="4882455"/>
            <a:ext cx="540774" cy="273844"/>
          </a:xfrm>
        </p:spPr>
        <p:txBody>
          <a:bodyPr/>
          <a:lstStyle/>
          <a:p>
            <a:fld id="{3FCAF691-C30B-4477-A4FB-AFF7F164B000}" type="slidenum">
              <a:rPr lang="en-IN" sz="1200" b="1" smtClean="0">
                <a:solidFill>
                  <a:schemeClr val="tx1"/>
                </a:solidFill>
              </a:rPr>
              <a:t>18</a:t>
            </a:fld>
            <a:endParaRPr lang="en-IN" sz="1200" b="1" dirty="0">
              <a:solidFill>
                <a:schemeClr val="tx1"/>
              </a:solidFill>
            </a:endParaRPr>
          </a:p>
        </p:txBody>
      </p:sp>
      <p:sp>
        <p:nvSpPr>
          <p:cNvPr id="8" name="Title 1"/>
          <p:cNvSpPr txBox="1">
            <a:spLocks/>
          </p:cNvSpPr>
          <p:nvPr/>
        </p:nvSpPr>
        <p:spPr>
          <a:xfrm>
            <a:off x="850230" y="211753"/>
            <a:ext cx="7910407" cy="351971"/>
          </a:xfrm>
          <a:prstGeom prst="rect">
            <a:avLst/>
          </a:prstGeom>
        </p:spPr>
        <p:txBody>
          <a:bodyPr vert="horz" lIns="68580" tIns="34290" rIns="68580" bIns="34290" rtlCol="0" anchor="ctr">
            <a:normAutofit fontScale="77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IN" u="sng" dirty="0"/>
          </a:p>
        </p:txBody>
      </p:sp>
      <p:sp>
        <p:nvSpPr>
          <p:cNvPr id="4" name="Rectangle 3"/>
          <p:cNvSpPr/>
          <p:nvPr/>
        </p:nvSpPr>
        <p:spPr>
          <a:xfrm>
            <a:off x="751650" y="976516"/>
            <a:ext cx="7640700" cy="2308324"/>
          </a:xfrm>
          <a:prstGeom prst="rect">
            <a:avLst/>
          </a:prstGeom>
        </p:spPr>
        <p:txBody>
          <a:bodyPr wrap="square">
            <a:spAutoFit/>
          </a:bodyPr>
          <a:lstStyle/>
          <a:p>
            <a:pPr algn="just"/>
            <a:r>
              <a:rPr lang="en-IN" sz="2400" b="1" dirty="0" smtClean="0"/>
              <a:t>2</a:t>
            </a:r>
            <a:r>
              <a:rPr lang="en-IN" sz="2400" b="1" dirty="0"/>
              <a:t>. Financial services</a:t>
            </a:r>
            <a:r>
              <a:rPr lang="en-IN" sz="2400" dirty="0"/>
              <a:t>: applications and processes for portfolio </a:t>
            </a:r>
            <a:r>
              <a:rPr lang="en-IN" sz="2400" dirty="0" smtClean="0"/>
              <a:t>management and </a:t>
            </a:r>
            <a:r>
              <a:rPr lang="en-IN" sz="2400" dirty="0"/>
              <a:t>risk management:</a:t>
            </a:r>
          </a:p>
          <a:p>
            <a:pPr algn="just"/>
            <a:r>
              <a:rPr lang="en-IN" sz="2400" dirty="0"/>
              <a:t>• Portfolio management</a:t>
            </a:r>
          </a:p>
          <a:p>
            <a:pPr algn="just"/>
            <a:r>
              <a:rPr lang="en-IN" sz="2400" dirty="0"/>
              <a:t>• Asset management</a:t>
            </a:r>
          </a:p>
          <a:p>
            <a:pPr algn="just"/>
            <a:r>
              <a:rPr lang="en-IN" sz="2400" dirty="0"/>
              <a:t>• Risk management solutions</a:t>
            </a:r>
          </a:p>
          <a:p>
            <a:pPr algn="just"/>
            <a:r>
              <a:rPr lang="en-IN" sz="2400" dirty="0"/>
              <a:t>• Exchanges</a:t>
            </a:r>
            <a:endParaRPr lang="en-IN" sz="2400" dirty="0">
              <a:latin typeface="Arial"/>
              <a:cs typeface="Arial"/>
            </a:endParaRPr>
          </a:p>
        </p:txBody>
      </p:sp>
      <p:sp>
        <p:nvSpPr>
          <p:cNvPr id="14" name="Rectangle 13"/>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319628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1000"/>
                                        <p:tgtEl>
                                          <p:spTgt spid="4">
                                            <p:txEl>
                                              <p:pRg st="2" end="2"/>
                                            </p:txEl>
                                          </p:spTgt>
                                        </p:tgtEl>
                                      </p:cBhvr>
                                    </p:animEffect>
                                    <p:anim calcmode="lin" valueType="num">
                                      <p:cBhvr>
                                        <p:cTn id="13"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1000"/>
                                        <p:tgtEl>
                                          <p:spTgt spid="4">
                                            <p:txEl>
                                              <p:pRg st="3" end="3"/>
                                            </p:txEl>
                                          </p:spTgt>
                                        </p:tgtEl>
                                      </p:cBhvr>
                                    </p:animEffect>
                                    <p:anim calcmode="lin" valueType="num">
                                      <p:cBhvr>
                                        <p:cTn id="1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1000"/>
                                        <p:tgtEl>
                                          <p:spTgt spid="4">
                                            <p:txEl>
                                              <p:pRg st="4" end="4"/>
                                            </p:txEl>
                                          </p:spTgt>
                                        </p:tgtEl>
                                      </p:cBhvr>
                                    </p:animEffect>
                                    <p:anim calcmode="lin" valueType="num">
                                      <p:cBhvr>
                                        <p:cTn id="2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428889"/>
          </a:xfrm>
        </p:spPr>
        <p:txBody>
          <a:bodyPr>
            <a:normAutofit fontScale="90000"/>
          </a:bodyPr>
          <a:lstStyle/>
          <a:p>
            <a:r>
              <a:rPr lang="en-US" dirty="0" smtClean="0"/>
              <a:t>Continue</a:t>
            </a:r>
            <a:endParaRPr lang="en-IN" dirty="0"/>
          </a:p>
        </p:txBody>
      </p:sp>
      <p:sp>
        <p:nvSpPr>
          <p:cNvPr id="3" name="Content Placeholder 2"/>
          <p:cNvSpPr>
            <a:spLocks noGrp="1"/>
          </p:cNvSpPr>
          <p:nvPr>
            <p:ph idx="1"/>
          </p:nvPr>
        </p:nvSpPr>
        <p:spPr>
          <a:xfrm>
            <a:off x="628650" y="931333"/>
            <a:ext cx="7886700" cy="3701390"/>
          </a:xfrm>
        </p:spPr>
        <p:txBody>
          <a:bodyPr>
            <a:normAutofit/>
          </a:bodyPr>
          <a:lstStyle/>
          <a:p>
            <a:pPr marL="0" indent="0">
              <a:buNone/>
            </a:pPr>
            <a:r>
              <a:rPr lang="en-US" b="1" dirty="0"/>
              <a:t>3. Compliance</a:t>
            </a:r>
            <a:r>
              <a:rPr lang="en-US" dirty="0"/>
              <a:t>: methods for a company to comply with external </a:t>
            </a:r>
            <a:r>
              <a:rPr lang="en-US" dirty="0" smtClean="0"/>
              <a:t>and </a:t>
            </a:r>
            <a:r>
              <a:rPr lang="en-IN" dirty="0" smtClean="0"/>
              <a:t>internal </a:t>
            </a:r>
            <a:r>
              <a:rPr lang="en-IN" dirty="0"/>
              <a:t>regulations:</a:t>
            </a:r>
          </a:p>
          <a:p>
            <a:pPr marL="0" indent="0">
              <a:buNone/>
            </a:pPr>
            <a:r>
              <a:rPr lang="en-US" dirty="0"/>
              <a:t>• Financial statement reporting and analysis</a:t>
            </a:r>
          </a:p>
          <a:p>
            <a:pPr marL="0" indent="0">
              <a:buNone/>
            </a:pPr>
            <a:r>
              <a:rPr lang="en-IN" dirty="0"/>
              <a:t>• Trade clearing</a:t>
            </a:r>
          </a:p>
          <a:p>
            <a:pPr marL="0" indent="0">
              <a:buNone/>
            </a:pPr>
            <a:r>
              <a:rPr lang="en-US" dirty="0"/>
              <a:t>• Compliance with regulations in one or more nations</a:t>
            </a:r>
            <a:endParaRPr lang="en-IN" dirty="0"/>
          </a:p>
        </p:txBody>
      </p:sp>
      <p:sp>
        <p:nvSpPr>
          <p:cNvPr id="5" name="Slide Number Placeholder 4"/>
          <p:cNvSpPr>
            <a:spLocks noGrp="1"/>
          </p:cNvSpPr>
          <p:nvPr>
            <p:ph type="sldNum" sz="quarter" idx="12"/>
          </p:nvPr>
        </p:nvSpPr>
        <p:spPr/>
        <p:txBody>
          <a:bodyPr/>
          <a:lstStyle/>
          <a:p>
            <a:fld id="{3FCAF691-C30B-4477-A4FB-AFF7F164B000}" type="slidenum">
              <a:rPr lang="en-IN" smtClean="0"/>
              <a:t>19</a:t>
            </a:fld>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8" name="Rectangle 7"/>
          <p:cNvSpPr/>
          <p:nvPr/>
        </p:nvSpPr>
        <p:spPr>
          <a:xfrm>
            <a:off x="0" y="4892080"/>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24311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5795B-C692-4985-9805-950483DD625E}"/>
              </a:ext>
            </a:extLst>
          </p:cNvPr>
          <p:cNvSpPr>
            <a:spLocks noGrp="1"/>
          </p:cNvSpPr>
          <p:nvPr>
            <p:ph type="title"/>
          </p:nvPr>
        </p:nvSpPr>
        <p:spPr>
          <a:xfrm>
            <a:off x="628650" y="13692"/>
            <a:ext cx="7886700" cy="406255"/>
          </a:xfrm>
        </p:spPr>
        <p:txBody>
          <a:bodyPr>
            <a:normAutofit fontScale="90000"/>
          </a:bodyPr>
          <a:lstStyle/>
          <a:p>
            <a:pPr algn="ctr"/>
            <a:r>
              <a:rPr lang="en-IN" sz="2700" b="1" dirty="0"/>
              <a:t>Objective/s of this session </a:t>
            </a:r>
          </a:p>
        </p:txBody>
      </p:sp>
      <p:sp>
        <p:nvSpPr>
          <p:cNvPr id="3" name="Content Placeholder 2">
            <a:extLst>
              <a:ext uri="{FF2B5EF4-FFF2-40B4-BE49-F238E27FC236}">
                <a16:creationId xmlns:a16="http://schemas.microsoft.com/office/drawing/2014/main" id="{8B0F5765-9B78-4DB7-A1DF-B1193D1F3BB0}"/>
              </a:ext>
            </a:extLst>
          </p:cNvPr>
          <p:cNvSpPr>
            <a:spLocks noGrp="1"/>
          </p:cNvSpPr>
          <p:nvPr>
            <p:ph idx="1"/>
          </p:nvPr>
        </p:nvSpPr>
        <p:spPr>
          <a:xfrm>
            <a:off x="512591" y="433639"/>
            <a:ext cx="7886700" cy="4155946"/>
          </a:xfrm>
        </p:spPr>
        <p:txBody>
          <a:bodyPr>
            <a:normAutofit fontScale="70000" lnSpcReduction="20000"/>
          </a:bodyPr>
          <a:lstStyle/>
          <a:p>
            <a:pPr marL="0" indent="0" algn="just">
              <a:buNone/>
            </a:pPr>
            <a:endParaRPr lang="en-IN" dirty="0"/>
          </a:p>
          <a:p>
            <a:pPr lvl="0" algn="just"/>
            <a:r>
              <a:rPr lang="en-US" dirty="0" smtClean="0"/>
              <a:t>To </a:t>
            </a:r>
            <a:r>
              <a:rPr lang="en-US" dirty="0"/>
              <a:t>Introduce </a:t>
            </a:r>
            <a:r>
              <a:rPr lang="en-US" dirty="0" err="1"/>
              <a:t>FinTech</a:t>
            </a:r>
            <a:r>
              <a:rPr lang="en-US" dirty="0"/>
              <a:t> and it’s sub sectors </a:t>
            </a:r>
            <a:endParaRPr lang="en-IN" dirty="0"/>
          </a:p>
          <a:p>
            <a:pPr lvl="0" algn="just"/>
            <a:r>
              <a:rPr lang="en-US" dirty="0"/>
              <a:t>To Explain the classification of various models of </a:t>
            </a:r>
            <a:r>
              <a:rPr lang="en-US" dirty="0" err="1"/>
              <a:t>FinTech</a:t>
            </a:r>
            <a:r>
              <a:rPr lang="en-US" dirty="0"/>
              <a:t> </a:t>
            </a:r>
            <a:endParaRPr lang="en-IN" dirty="0"/>
          </a:p>
          <a:p>
            <a:pPr lvl="0" algn="just"/>
            <a:r>
              <a:rPr lang="en-US" dirty="0"/>
              <a:t>To Describe the innovation in </a:t>
            </a:r>
            <a:r>
              <a:rPr lang="en-US" dirty="0" err="1"/>
              <a:t>FinTech</a:t>
            </a:r>
            <a:r>
              <a:rPr lang="en-US" dirty="0"/>
              <a:t> </a:t>
            </a:r>
            <a:endParaRPr lang="en-IN" dirty="0"/>
          </a:p>
          <a:p>
            <a:pPr lvl="0" algn="just"/>
            <a:r>
              <a:rPr lang="en-US" dirty="0"/>
              <a:t>To Introduce an innovative Fin Tech strategy </a:t>
            </a:r>
            <a:endParaRPr lang="en-IN" dirty="0"/>
          </a:p>
          <a:p>
            <a:pPr lvl="0" algn="just"/>
            <a:r>
              <a:rPr lang="en-US" dirty="0"/>
              <a:t>To Study the development of </a:t>
            </a:r>
            <a:r>
              <a:rPr lang="en-US" dirty="0" err="1"/>
              <a:t>FinTech</a:t>
            </a:r>
            <a:r>
              <a:rPr lang="en-US" dirty="0"/>
              <a:t> Application and about future trends in Fin Tech </a:t>
            </a:r>
            <a:endParaRPr lang="en-IN" dirty="0"/>
          </a:p>
          <a:p>
            <a:pPr marL="0" indent="0" algn="just">
              <a:buNone/>
            </a:pPr>
            <a:r>
              <a:rPr lang="en-IN" dirty="0" smtClean="0"/>
              <a:t> </a:t>
            </a:r>
            <a:endParaRPr lang="en-IN" dirty="0"/>
          </a:p>
          <a:p>
            <a:pPr algn="just"/>
            <a:endParaRPr lang="en-US" dirty="0" smtClean="0"/>
          </a:p>
          <a:p>
            <a:pPr algn="just"/>
            <a:r>
              <a:rPr lang="en-US" dirty="0" smtClean="0"/>
              <a:t>After </a:t>
            </a:r>
            <a:r>
              <a:rPr lang="en-US" dirty="0"/>
              <a:t>completion of the course, student will be able to </a:t>
            </a:r>
            <a:endParaRPr lang="en-IN" dirty="0"/>
          </a:p>
          <a:p>
            <a:pPr algn="just"/>
            <a:r>
              <a:rPr lang="en-US" dirty="0"/>
              <a:t> 1. Understand what </a:t>
            </a:r>
            <a:r>
              <a:rPr lang="en-US" dirty="0" err="1"/>
              <a:t>FinTech</a:t>
            </a:r>
            <a:r>
              <a:rPr lang="en-US" dirty="0"/>
              <a:t> is and the sub sectors that comprise it.</a:t>
            </a:r>
            <a:endParaRPr lang="en-IN" dirty="0"/>
          </a:p>
          <a:p>
            <a:pPr algn="just"/>
            <a:r>
              <a:rPr lang="en-US" dirty="0"/>
              <a:t> 2. Classify various models of the Fintech </a:t>
            </a:r>
            <a:endParaRPr lang="en-IN" dirty="0"/>
          </a:p>
          <a:p>
            <a:pPr algn="just"/>
            <a:r>
              <a:rPr lang="en-US" dirty="0"/>
              <a:t> 3. </a:t>
            </a:r>
            <a:r>
              <a:rPr lang="en-US" dirty="0">
                <a:hlinkClick r:id="rId2"/>
              </a:rPr>
              <a:t>Illustrate</a:t>
            </a:r>
            <a:r>
              <a:rPr lang="en-US" dirty="0"/>
              <a:t> various innovations done using latest technology trends in </a:t>
            </a:r>
            <a:r>
              <a:rPr lang="en-US" dirty="0" err="1"/>
              <a:t>FinTech</a:t>
            </a:r>
            <a:r>
              <a:rPr lang="en-US" dirty="0"/>
              <a:t>.</a:t>
            </a:r>
            <a:endParaRPr lang="en-IN" dirty="0"/>
          </a:p>
          <a:p>
            <a:pPr algn="just"/>
            <a:r>
              <a:rPr lang="en-US" dirty="0"/>
              <a:t> 4. State the Critical Success Factors in Fin Tech.</a:t>
            </a:r>
            <a:endParaRPr lang="en-IN" dirty="0"/>
          </a:p>
          <a:p>
            <a:pPr algn="just"/>
            <a:r>
              <a:rPr lang="en-US" dirty="0"/>
              <a:t> 5. Be able to adopt an innovative Fin Tech strategy within their own organization to lead a digital transformation project.</a:t>
            </a:r>
            <a:endParaRPr lang="en-IN" dirty="0"/>
          </a:p>
          <a:p>
            <a:pPr algn="just"/>
            <a:r>
              <a:rPr lang="en-US" dirty="0"/>
              <a:t> 6. Develop the application using the concepts of </a:t>
            </a:r>
            <a:r>
              <a:rPr lang="en-US" dirty="0" err="1"/>
              <a:t>FinTech</a:t>
            </a:r>
            <a:r>
              <a:rPr lang="en-US" dirty="0"/>
              <a:t> as a case study</a:t>
            </a:r>
            <a:endParaRPr lang="en-IN" dirty="0" smtClean="0"/>
          </a:p>
          <a:p>
            <a:pPr marL="0" indent="0" algn="just">
              <a:buNone/>
            </a:pPr>
            <a:endParaRPr lang="en-IN" dirty="0"/>
          </a:p>
          <a:p>
            <a:pPr marL="0" indent="0" algn="just">
              <a:buNone/>
            </a:pPr>
            <a:endParaRPr lang="en-IN" dirty="0"/>
          </a:p>
          <a:p>
            <a:pPr marL="0" indent="0" algn="just">
              <a:buNone/>
            </a:pPr>
            <a:endParaRPr lang="en-IN" dirty="0"/>
          </a:p>
          <a:p>
            <a:pPr marL="0" indent="0" algn="just">
              <a:buNone/>
            </a:pPr>
            <a:endParaRPr lang="en-IN" dirty="0"/>
          </a:p>
          <a:p>
            <a:pPr marL="0" indent="0" algn="just">
              <a:buNone/>
            </a:pPr>
            <a:endParaRPr lang="en-IN" dirty="0"/>
          </a:p>
          <a:p>
            <a:pPr marL="0" indent="0" algn="just">
              <a:buNone/>
            </a:pPr>
            <a:endParaRPr lang="en-IN" dirty="0"/>
          </a:p>
          <a:p>
            <a:pPr marL="0" indent="0" algn="just">
              <a:buNone/>
            </a:pPr>
            <a:endParaRPr lang="en-IN" dirty="0"/>
          </a:p>
          <a:p>
            <a:pPr marL="0" indent="0" algn="just">
              <a:buNone/>
            </a:pPr>
            <a:endParaRPr lang="en-IN" dirty="0"/>
          </a:p>
        </p:txBody>
      </p:sp>
      <p:sp>
        <p:nvSpPr>
          <p:cNvPr id="6" name="Title 1">
            <a:extLst>
              <a:ext uri="{FF2B5EF4-FFF2-40B4-BE49-F238E27FC236}">
                <a16:creationId xmlns:a16="http://schemas.microsoft.com/office/drawing/2014/main" id="{2A2698FE-B32B-4C98-BD2A-9188D45ABAB3}"/>
              </a:ext>
            </a:extLst>
          </p:cNvPr>
          <p:cNvSpPr txBox="1">
            <a:spLocks/>
          </p:cNvSpPr>
          <p:nvPr/>
        </p:nvSpPr>
        <p:spPr>
          <a:xfrm>
            <a:off x="425450" y="2046506"/>
            <a:ext cx="7886700" cy="438639"/>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2700" b="1" dirty="0"/>
              <a:t>Learning Outcome/Course Outcome </a:t>
            </a:r>
          </a:p>
        </p:txBody>
      </p:sp>
      <p:sp>
        <p:nvSpPr>
          <p:cNvPr id="12" name="Slide Number Placeholder 4">
            <a:extLst>
              <a:ext uri="{FF2B5EF4-FFF2-40B4-BE49-F238E27FC236}">
                <a16:creationId xmlns:a16="http://schemas.microsoft.com/office/drawing/2014/main" id="{7DA496CA-B28D-4CA7-951D-950D5EA764C3}"/>
              </a:ext>
            </a:extLst>
          </p:cNvPr>
          <p:cNvSpPr>
            <a:spLocks noGrp="1"/>
          </p:cNvSpPr>
          <p:nvPr>
            <p:ph type="sldNum" sz="quarter" idx="12"/>
          </p:nvPr>
        </p:nvSpPr>
        <p:spPr>
          <a:xfrm>
            <a:off x="8603226" y="4882455"/>
            <a:ext cx="540774" cy="273844"/>
          </a:xfrm>
        </p:spPr>
        <p:txBody>
          <a:bodyPr/>
          <a:lstStyle/>
          <a:p>
            <a:fld id="{3FCAF691-C30B-4477-A4FB-AFF7F164B000}" type="slidenum">
              <a:rPr lang="en-IN" sz="1200" b="1" smtClean="0">
                <a:solidFill>
                  <a:schemeClr val="tx1"/>
                </a:solidFill>
              </a:rPr>
              <a:t>2</a:t>
            </a:fld>
            <a:endParaRPr lang="en-IN" sz="1200" b="1" dirty="0">
              <a:solidFill>
                <a:schemeClr val="tx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8" name="Rectangle 7"/>
          <p:cNvSpPr/>
          <p:nvPr/>
        </p:nvSpPr>
        <p:spPr>
          <a:xfrm>
            <a:off x="79248" y="4847876"/>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3868326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628650" y="1097280"/>
            <a:ext cx="7886700" cy="3782728"/>
          </a:xfrm>
        </p:spPr>
        <p:txBody>
          <a:bodyPr>
            <a:normAutofit fontScale="92500" lnSpcReduction="10000"/>
          </a:bodyPr>
          <a:lstStyle/>
          <a:p>
            <a:pPr marL="0" indent="0">
              <a:buNone/>
            </a:pPr>
            <a:r>
              <a:rPr lang="en-US" b="1" dirty="0" smtClean="0"/>
              <a:t>4.Business </a:t>
            </a:r>
            <a:r>
              <a:rPr lang="en-US" b="1" dirty="0"/>
              <a:t>processes: </a:t>
            </a:r>
            <a:r>
              <a:rPr lang="en-US" dirty="0"/>
              <a:t>Collections of linked activities with the </a:t>
            </a:r>
            <a:r>
              <a:rPr lang="en-US" dirty="0" smtClean="0"/>
              <a:t>objective to </a:t>
            </a:r>
            <a:r>
              <a:rPr lang="en-US" dirty="0"/>
              <a:t>deliver a specific result:</a:t>
            </a:r>
          </a:p>
          <a:p>
            <a:pPr marL="0" indent="0">
              <a:buNone/>
            </a:pPr>
            <a:r>
              <a:rPr lang="en-IN" dirty="0"/>
              <a:t>• Application service providers</a:t>
            </a:r>
          </a:p>
          <a:p>
            <a:pPr marL="0" indent="0">
              <a:buNone/>
            </a:pPr>
            <a:r>
              <a:rPr lang="en-IN" dirty="0"/>
              <a:t>• Data warehousing and analytics</a:t>
            </a:r>
          </a:p>
          <a:p>
            <a:pPr marL="0" indent="0">
              <a:buNone/>
            </a:pPr>
            <a:r>
              <a:rPr lang="en-IN" dirty="0"/>
              <a:t>• Data quality</a:t>
            </a:r>
          </a:p>
          <a:p>
            <a:pPr marL="0" indent="0">
              <a:buNone/>
            </a:pPr>
            <a:r>
              <a:rPr lang="en-IN" dirty="0"/>
              <a:t>• Document management</a:t>
            </a:r>
          </a:p>
          <a:p>
            <a:pPr marL="0" indent="0">
              <a:buNone/>
            </a:pPr>
            <a:r>
              <a:rPr lang="en-IN" dirty="0"/>
              <a:t>• Imaging software</a:t>
            </a:r>
          </a:p>
          <a:p>
            <a:pPr marL="0" indent="0">
              <a:buNone/>
            </a:pPr>
            <a:r>
              <a:rPr lang="en-IN" dirty="0"/>
              <a:t>• Knowledge management</a:t>
            </a:r>
          </a:p>
          <a:p>
            <a:pPr marL="0" indent="0">
              <a:buNone/>
            </a:pPr>
            <a:r>
              <a:rPr lang="en-IN" dirty="0"/>
              <a:t>• System integration</a:t>
            </a:r>
          </a:p>
          <a:p>
            <a:pPr marL="0" indent="0">
              <a:buNone/>
            </a:pPr>
            <a:r>
              <a:rPr lang="en-IN" dirty="0"/>
              <a:t>• Security</a:t>
            </a:r>
          </a:p>
          <a:p>
            <a:pPr marL="0" indent="0">
              <a:buNone/>
            </a:pPr>
            <a:r>
              <a:rPr lang="en-IN" dirty="0"/>
              <a:t>• ICT infrastructure and outsourcing</a:t>
            </a:r>
          </a:p>
        </p:txBody>
      </p:sp>
      <p:sp>
        <p:nvSpPr>
          <p:cNvPr id="4" name="Slide Number Placeholder 3"/>
          <p:cNvSpPr>
            <a:spLocks noGrp="1"/>
          </p:cNvSpPr>
          <p:nvPr>
            <p:ph type="sldNum" sz="quarter" idx="12"/>
          </p:nvPr>
        </p:nvSpPr>
        <p:spPr/>
        <p:txBody>
          <a:bodyPr/>
          <a:lstStyle/>
          <a:p>
            <a:fld id="{3FCAF691-C30B-4477-A4FB-AFF7F164B000}" type="slidenum">
              <a:rPr lang="en-IN" smtClean="0"/>
              <a:t>20</a:t>
            </a:fld>
            <a:endParaRPr lang="en-IN"/>
          </a:p>
        </p:txBody>
      </p:sp>
      <p:sp>
        <p:nvSpPr>
          <p:cNvPr id="5" name="Rectangle 4"/>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2464071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2243" y="2339778"/>
            <a:ext cx="7341870" cy="840615"/>
          </a:xfrm>
          <a:prstGeom prst="rect">
            <a:avLst/>
          </a:prstGeom>
        </p:spPr>
        <p:txBody>
          <a:bodyPr vert="horz" wrap="square" lIns="0" tIns="9525" rIns="0" bIns="0" rtlCol="0">
            <a:spAutoFit/>
          </a:bodyPr>
          <a:lstStyle/>
          <a:p>
            <a:pPr marL="9525">
              <a:spcBef>
                <a:spcPts val="75"/>
              </a:spcBef>
            </a:pPr>
            <a:r>
              <a:rPr sz="5400" u="sng" spc="-26" dirty="0">
                <a:solidFill>
                  <a:srgbClr val="124262"/>
                </a:solidFill>
                <a:uFill>
                  <a:solidFill>
                    <a:srgbClr val="7E7E7E"/>
                  </a:solidFill>
                </a:uFill>
                <a:latin typeface="Calibri"/>
                <a:cs typeface="Calibri"/>
              </a:rPr>
              <a:t>Who </a:t>
            </a:r>
            <a:r>
              <a:rPr sz="5400" u="sng" spc="-53" dirty="0">
                <a:solidFill>
                  <a:srgbClr val="124262"/>
                </a:solidFill>
                <a:uFill>
                  <a:solidFill>
                    <a:srgbClr val="7E7E7E"/>
                  </a:solidFill>
                </a:uFill>
                <a:latin typeface="Calibri"/>
                <a:cs typeface="Calibri"/>
              </a:rPr>
              <a:t>are </a:t>
            </a:r>
            <a:r>
              <a:rPr sz="5400" u="sng" spc="-101" dirty="0">
                <a:solidFill>
                  <a:srgbClr val="124262"/>
                </a:solidFill>
                <a:uFill>
                  <a:solidFill>
                    <a:srgbClr val="7E7E7E"/>
                  </a:solidFill>
                </a:uFill>
                <a:latin typeface="Calibri"/>
                <a:cs typeface="Calibri"/>
              </a:rPr>
              <a:t>FinTech</a:t>
            </a:r>
            <a:r>
              <a:rPr sz="5400" u="sng" spc="-188" dirty="0">
                <a:solidFill>
                  <a:srgbClr val="124262"/>
                </a:solidFill>
                <a:uFill>
                  <a:solidFill>
                    <a:srgbClr val="7E7E7E"/>
                  </a:solidFill>
                </a:uFill>
                <a:latin typeface="Calibri"/>
                <a:cs typeface="Calibri"/>
              </a:rPr>
              <a:t> </a:t>
            </a:r>
            <a:r>
              <a:rPr sz="5400" u="sng" spc="-45" dirty="0">
                <a:solidFill>
                  <a:srgbClr val="124262"/>
                </a:solidFill>
                <a:uFill>
                  <a:solidFill>
                    <a:srgbClr val="7E7E7E"/>
                  </a:solidFill>
                </a:uFill>
                <a:latin typeface="Calibri"/>
                <a:cs typeface="Calibri"/>
              </a:rPr>
              <a:t>Startups?</a:t>
            </a:r>
            <a:endParaRPr sz="5400">
              <a:latin typeface="Calibri"/>
              <a:cs typeface="Calibri"/>
            </a:endParaRPr>
          </a:p>
        </p:txBody>
      </p:sp>
      <p:sp>
        <p:nvSpPr>
          <p:cNvPr id="3" name="object 3"/>
          <p:cNvSpPr txBox="1"/>
          <p:nvPr/>
        </p:nvSpPr>
        <p:spPr>
          <a:xfrm>
            <a:off x="8229029" y="4906518"/>
            <a:ext cx="121920" cy="131350"/>
          </a:xfrm>
          <a:prstGeom prst="rect">
            <a:avLst/>
          </a:prstGeom>
        </p:spPr>
        <p:txBody>
          <a:bodyPr vert="horz" wrap="square" lIns="0" tIns="10001" rIns="0" bIns="0" rtlCol="0">
            <a:spAutoFit/>
          </a:bodyPr>
          <a:lstStyle/>
          <a:p>
            <a:pPr marL="9525">
              <a:spcBef>
                <a:spcPts val="79"/>
              </a:spcBef>
            </a:pPr>
            <a:r>
              <a:rPr sz="788" dirty="0">
                <a:solidFill>
                  <a:srgbClr val="124262"/>
                </a:solidFill>
                <a:latin typeface="Calibri"/>
                <a:cs typeface="Calibri"/>
              </a:rPr>
              <a:t>11</a:t>
            </a:r>
            <a:endParaRPr sz="788">
              <a:latin typeface="Calibri"/>
              <a:cs typeface="Calibri"/>
            </a:endParaRPr>
          </a:p>
        </p:txBody>
      </p:sp>
      <p:sp>
        <p:nvSpPr>
          <p:cNvPr id="4" name="object 4"/>
          <p:cNvSpPr/>
          <p:nvPr/>
        </p:nvSpPr>
        <p:spPr>
          <a:xfrm>
            <a:off x="0" y="0"/>
            <a:ext cx="9144000" cy="1920240"/>
          </a:xfrm>
          <a:prstGeom prst="rect">
            <a:avLst/>
          </a:prstGeom>
          <a:blipFill>
            <a:blip r:embed="rId2" cstate="print"/>
            <a:stretch>
              <a:fillRect/>
            </a:stretch>
          </a:blipFill>
        </p:spPr>
        <p:txBody>
          <a:bodyPr wrap="square" lIns="0" tIns="0" rIns="0" bIns="0" rtlCol="0"/>
          <a:lstStyle/>
          <a:p>
            <a:endParaRPr sz="1050"/>
          </a:p>
        </p:txBody>
      </p:sp>
      <p:sp>
        <p:nvSpPr>
          <p:cNvPr id="5" name="Date Placeholder 4"/>
          <p:cNvSpPr>
            <a:spLocks noGrp="1"/>
          </p:cNvSpPr>
          <p:nvPr>
            <p:ph type="dt" sz="half" idx="4294967295"/>
          </p:nvPr>
        </p:nvSpPr>
        <p:spPr/>
        <p:txBody>
          <a:bodyPr/>
          <a:lstStyle/>
          <a:p>
            <a:pPr marL="9525">
              <a:lnSpc>
                <a:spcPts val="825"/>
              </a:lnSpc>
            </a:pPr>
            <a:endParaRPr lang="en-IN" spc="-4" dirty="0"/>
          </a:p>
        </p:txBody>
      </p:sp>
      <p:sp>
        <p:nvSpPr>
          <p:cNvPr id="6" name="Slide Number Placeholder 5"/>
          <p:cNvSpPr>
            <a:spLocks noGrp="1"/>
          </p:cNvSpPr>
          <p:nvPr>
            <p:ph type="sldNum" sz="quarter" idx="4294967295"/>
          </p:nvPr>
        </p:nvSpPr>
        <p:spPr/>
        <p:txBody>
          <a:bodyPr/>
          <a:lstStyle/>
          <a:p>
            <a:pPr marL="70485">
              <a:lnSpc>
                <a:spcPts val="825"/>
              </a:lnSpc>
            </a:pPr>
            <a:fld id="{81D60167-4931-47E6-BA6A-407CBD079E47}" type="slidenum">
              <a:rPr lang="en-IN" smtClean="0"/>
              <a:pPr marL="70485">
                <a:lnSpc>
                  <a:spcPts val="825"/>
                </a:lnSpc>
              </a:pPr>
              <a:t>21</a:t>
            </a:fld>
            <a:endParaRPr lang="en-IN"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8" name="Rectangle 7"/>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30760902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1207" y="107965"/>
            <a:ext cx="7440930" cy="563616"/>
          </a:xfrm>
          <a:prstGeom prst="rect">
            <a:avLst/>
          </a:prstGeom>
        </p:spPr>
        <p:txBody>
          <a:bodyPr vert="horz" wrap="square" lIns="0" tIns="9525" rIns="0" bIns="0" rtlCol="0" anchor="ctr">
            <a:spAutoFit/>
          </a:bodyPr>
          <a:lstStyle/>
          <a:p>
            <a:pPr marL="9525">
              <a:lnSpc>
                <a:spcPct val="100000"/>
              </a:lnSpc>
              <a:spcBef>
                <a:spcPts val="75"/>
              </a:spcBef>
            </a:pPr>
            <a:r>
              <a:rPr sz="3600" spc="-30" dirty="0"/>
              <a:t>FinServ </a:t>
            </a:r>
            <a:r>
              <a:rPr sz="3600" spc="-75" dirty="0"/>
              <a:t>Co’s, </a:t>
            </a:r>
            <a:r>
              <a:rPr sz="3600" spc="-38" dirty="0"/>
              <a:t>‘Old’ </a:t>
            </a:r>
            <a:r>
              <a:rPr sz="3600" spc="-75" dirty="0"/>
              <a:t>FinTech, </a:t>
            </a:r>
            <a:r>
              <a:rPr sz="3600" spc="-15" dirty="0"/>
              <a:t>‘New’</a:t>
            </a:r>
            <a:r>
              <a:rPr sz="3600" spc="-199" dirty="0"/>
              <a:t> </a:t>
            </a:r>
            <a:r>
              <a:rPr sz="3600" spc="-83" dirty="0"/>
              <a:t>FinTech</a:t>
            </a:r>
            <a:endParaRPr sz="3600"/>
          </a:p>
        </p:txBody>
      </p:sp>
      <p:sp>
        <p:nvSpPr>
          <p:cNvPr id="3" name="object 3"/>
          <p:cNvSpPr/>
          <p:nvPr/>
        </p:nvSpPr>
        <p:spPr>
          <a:xfrm>
            <a:off x="513561" y="1124816"/>
            <a:ext cx="8365814" cy="3138054"/>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6159247" y="4459834"/>
            <a:ext cx="2086451" cy="171201"/>
          </a:xfrm>
          <a:prstGeom prst="rect">
            <a:avLst/>
          </a:prstGeom>
        </p:spPr>
        <p:txBody>
          <a:bodyPr vert="horz" wrap="square" lIns="0" tIns="9525" rIns="0" bIns="0" rtlCol="0">
            <a:spAutoFit/>
          </a:bodyPr>
          <a:lstStyle/>
          <a:p>
            <a:pPr marL="9525">
              <a:spcBef>
                <a:spcPts val="75"/>
              </a:spcBef>
            </a:pPr>
            <a:r>
              <a:rPr sz="1050" i="1" spc="-4" dirty="0">
                <a:latin typeface="Calibri"/>
                <a:cs typeface="Calibri"/>
              </a:rPr>
              <a:t>Source: affentranger associates</a:t>
            </a:r>
            <a:r>
              <a:rPr sz="1050" i="1" spc="-38" dirty="0">
                <a:latin typeface="Calibri"/>
                <a:cs typeface="Calibri"/>
              </a:rPr>
              <a:t> </a:t>
            </a:r>
            <a:r>
              <a:rPr sz="1050" i="1" spc="-4" dirty="0">
                <a:latin typeface="Calibri"/>
                <a:cs typeface="Calibri"/>
              </a:rPr>
              <a:t>(aasa)</a:t>
            </a:r>
            <a:endParaRPr sz="1050" dirty="0">
              <a:latin typeface="Calibri"/>
              <a:cs typeface="Calibri"/>
            </a:endParaRPr>
          </a:p>
        </p:txBody>
      </p:sp>
      <p:sp>
        <p:nvSpPr>
          <p:cNvPr id="6" name="object 6"/>
          <p:cNvSpPr txBox="1">
            <a:spLocks noGrp="1"/>
          </p:cNvSpPr>
          <p:nvPr>
            <p:ph type="dt" sz="half" idx="4294967295"/>
          </p:nvPr>
        </p:nvSpPr>
        <p:spPr>
          <a:xfrm>
            <a:off x="0" y="0"/>
            <a:ext cx="0" cy="102592"/>
          </a:xfrm>
          <a:prstGeom prst="rect">
            <a:avLst/>
          </a:prstGeom>
        </p:spPr>
        <p:txBody>
          <a:bodyPr vert="horz" wrap="square" lIns="0" tIns="0" rIns="0" bIns="0" rtlCol="0">
            <a:spAutoFit/>
          </a:bodyPr>
          <a:lstStyle/>
          <a:p>
            <a:pPr marL="9525">
              <a:lnSpc>
                <a:spcPts val="825"/>
              </a:lnSpc>
            </a:pPr>
            <a:endParaRPr spc="-4" dirty="0"/>
          </a:p>
        </p:txBody>
      </p:sp>
      <p:sp>
        <p:nvSpPr>
          <p:cNvPr id="7" name="object 7"/>
          <p:cNvSpPr txBox="1">
            <a:spLocks noGrp="1"/>
          </p:cNvSpPr>
          <p:nvPr>
            <p:ph type="sldNum" sz="quarter" idx="4294967295"/>
          </p:nvPr>
        </p:nvSpPr>
        <p:spPr>
          <a:xfrm>
            <a:off x="0" y="0"/>
            <a:ext cx="0" cy="307777"/>
          </a:xfrm>
          <a:prstGeom prst="rect">
            <a:avLst/>
          </a:prstGeom>
        </p:spPr>
        <p:txBody>
          <a:bodyPr vert="horz" wrap="square" lIns="0" tIns="0" rIns="0" bIns="0" rtlCol="0">
            <a:spAutoFit/>
          </a:bodyPr>
          <a:lstStyle/>
          <a:p>
            <a:pPr marL="19050">
              <a:lnSpc>
                <a:spcPts val="825"/>
              </a:lnSpc>
            </a:pPr>
            <a:fld id="{81D60167-4931-47E6-BA6A-407CBD079E47}" type="slidenum">
              <a:rPr dirty="0"/>
              <a:pPr marL="19050">
                <a:lnSpc>
                  <a:spcPts val="825"/>
                </a:lnSpc>
              </a:pPr>
              <a:t>22</a:t>
            </a:fld>
            <a:endParaRPr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25"/>
            <a:ext cx="724623" cy="819345"/>
          </a:xfrm>
          <a:prstGeom prst="rect">
            <a:avLst/>
          </a:prstGeom>
        </p:spPr>
      </p:pic>
      <p:sp>
        <p:nvSpPr>
          <p:cNvPr id="9" name="Rectangle 8"/>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29778721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7496" y="-83813"/>
            <a:ext cx="4790123" cy="1024800"/>
          </a:xfrm>
          <a:prstGeom prst="rect">
            <a:avLst/>
          </a:prstGeom>
        </p:spPr>
        <p:txBody>
          <a:bodyPr vert="horz" wrap="square" lIns="0" tIns="9049" rIns="0" bIns="0" rtlCol="0" anchor="ctr">
            <a:spAutoFit/>
          </a:bodyPr>
          <a:lstStyle/>
          <a:p>
            <a:pPr marL="9525">
              <a:lnSpc>
                <a:spcPct val="100000"/>
              </a:lnSpc>
              <a:spcBef>
                <a:spcPts val="71"/>
              </a:spcBef>
            </a:pPr>
            <a:r>
              <a:rPr spc="-45" dirty="0"/>
              <a:t>Fintech: </a:t>
            </a:r>
            <a:r>
              <a:rPr spc="-26" dirty="0"/>
              <a:t>Not </a:t>
            </a:r>
            <a:r>
              <a:rPr spc="-23" dirty="0"/>
              <a:t>So </a:t>
            </a:r>
            <a:r>
              <a:rPr spc="-4" dirty="0"/>
              <a:t>« </a:t>
            </a:r>
            <a:r>
              <a:rPr spc="-34" dirty="0"/>
              <a:t>New </a:t>
            </a:r>
            <a:r>
              <a:rPr spc="-4" dirty="0"/>
              <a:t>»</a:t>
            </a:r>
            <a:r>
              <a:rPr spc="-371" dirty="0"/>
              <a:t> </a:t>
            </a:r>
            <a:r>
              <a:rPr spc="-34" dirty="0"/>
              <a:t>(1/2)</a:t>
            </a:r>
          </a:p>
        </p:txBody>
      </p:sp>
      <p:sp>
        <p:nvSpPr>
          <p:cNvPr id="3" name="object 3"/>
          <p:cNvSpPr/>
          <p:nvPr/>
        </p:nvSpPr>
        <p:spPr>
          <a:xfrm>
            <a:off x="672083" y="1012698"/>
            <a:ext cx="2600325" cy="3688556"/>
          </a:xfrm>
          <a:custGeom>
            <a:avLst/>
            <a:gdLst/>
            <a:ahLst/>
            <a:cxnLst/>
            <a:rect l="l" t="t" r="r" b="b"/>
            <a:pathLst>
              <a:path w="3467100" h="4918075">
                <a:moveTo>
                  <a:pt x="0" y="4917948"/>
                </a:moveTo>
                <a:lnTo>
                  <a:pt x="3467100" y="4917948"/>
                </a:lnTo>
                <a:lnTo>
                  <a:pt x="3467100" y="0"/>
                </a:lnTo>
                <a:lnTo>
                  <a:pt x="0" y="0"/>
                </a:lnTo>
                <a:lnTo>
                  <a:pt x="0" y="4917948"/>
                </a:lnTo>
                <a:close/>
              </a:path>
            </a:pathLst>
          </a:custGeom>
          <a:solidFill>
            <a:srgbClr val="D2EEF9"/>
          </a:solidFill>
        </p:spPr>
        <p:txBody>
          <a:bodyPr wrap="square" lIns="0" tIns="0" rIns="0" bIns="0" rtlCol="0"/>
          <a:lstStyle/>
          <a:p>
            <a:endParaRPr sz="1050"/>
          </a:p>
        </p:txBody>
      </p:sp>
      <p:sp>
        <p:nvSpPr>
          <p:cNvPr id="4" name="object 4"/>
          <p:cNvSpPr/>
          <p:nvPr/>
        </p:nvSpPr>
        <p:spPr>
          <a:xfrm>
            <a:off x="3272408" y="1012698"/>
            <a:ext cx="2600325" cy="3688556"/>
          </a:xfrm>
          <a:custGeom>
            <a:avLst/>
            <a:gdLst/>
            <a:ahLst/>
            <a:cxnLst/>
            <a:rect l="l" t="t" r="r" b="b"/>
            <a:pathLst>
              <a:path w="3467100" h="4918075">
                <a:moveTo>
                  <a:pt x="0" y="4917948"/>
                </a:moveTo>
                <a:lnTo>
                  <a:pt x="3467099" y="4917948"/>
                </a:lnTo>
                <a:lnTo>
                  <a:pt x="3467099" y="0"/>
                </a:lnTo>
                <a:lnTo>
                  <a:pt x="0" y="0"/>
                </a:lnTo>
                <a:lnTo>
                  <a:pt x="0" y="4917948"/>
                </a:lnTo>
                <a:close/>
              </a:path>
            </a:pathLst>
          </a:custGeom>
          <a:solidFill>
            <a:srgbClr val="A3DEF4"/>
          </a:solidFill>
        </p:spPr>
        <p:txBody>
          <a:bodyPr wrap="square" lIns="0" tIns="0" rIns="0" bIns="0" rtlCol="0"/>
          <a:lstStyle/>
          <a:p>
            <a:endParaRPr sz="1050"/>
          </a:p>
        </p:txBody>
      </p:sp>
      <p:sp>
        <p:nvSpPr>
          <p:cNvPr id="5" name="object 5"/>
          <p:cNvSpPr/>
          <p:nvPr/>
        </p:nvSpPr>
        <p:spPr>
          <a:xfrm>
            <a:off x="5872733" y="1012698"/>
            <a:ext cx="2600325" cy="3688556"/>
          </a:xfrm>
          <a:custGeom>
            <a:avLst/>
            <a:gdLst/>
            <a:ahLst/>
            <a:cxnLst/>
            <a:rect l="l" t="t" r="r" b="b"/>
            <a:pathLst>
              <a:path w="3467100" h="4918075">
                <a:moveTo>
                  <a:pt x="0" y="4917948"/>
                </a:moveTo>
                <a:lnTo>
                  <a:pt x="3467100" y="4917948"/>
                </a:lnTo>
                <a:lnTo>
                  <a:pt x="3467100" y="0"/>
                </a:lnTo>
                <a:lnTo>
                  <a:pt x="0" y="0"/>
                </a:lnTo>
                <a:lnTo>
                  <a:pt x="0" y="4917948"/>
                </a:lnTo>
                <a:close/>
              </a:path>
            </a:pathLst>
          </a:custGeom>
          <a:solidFill>
            <a:srgbClr val="77CEEE"/>
          </a:solidFill>
        </p:spPr>
        <p:txBody>
          <a:bodyPr wrap="square" lIns="0" tIns="0" rIns="0" bIns="0" rtlCol="0"/>
          <a:lstStyle/>
          <a:p>
            <a:endParaRPr sz="1050"/>
          </a:p>
        </p:txBody>
      </p:sp>
      <p:sp>
        <p:nvSpPr>
          <p:cNvPr id="6" name="object 6"/>
          <p:cNvSpPr/>
          <p:nvPr/>
        </p:nvSpPr>
        <p:spPr>
          <a:xfrm>
            <a:off x="1226438" y="1636776"/>
            <a:ext cx="1490472" cy="995552"/>
          </a:xfrm>
          <a:prstGeom prst="rect">
            <a:avLst/>
          </a:prstGeom>
          <a:blipFill>
            <a:blip r:embed="rId2" cstate="print"/>
            <a:stretch>
              <a:fillRect/>
            </a:stretch>
          </a:blipFill>
        </p:spPr>
        <p:txBody>
          <a:bodyPr wrap="square" lIns="0" tIns="0" rIns="0" bIns="0" rtlCol="0"/>
          <a:lstStyle/>
          <a:p>
            <a:endParaRPr sz="1050"/>
          </a:p>
        </p:txBody>
      </p:sp>
      <p:sp>
        <p:nvSpPr>
          <p:cNvPr id="7" name="object 7"/>
          <p:cNvSpPr txBox="1"/>
          <p:nvPr/>
        </p:nvSpPr>
        <p:spPr>
          <a:xfrm>
            <a:off x="672083" y="1122521"/>
            <a:ext cx="2600325" cy="332303"/>
          </a:xfrm>
          <a:prstGeom prst="rect">
            <a:avLst/>
          </a:prstGeom>
        </p:spPr>
        <p:txBody>
          <a:bodyPr vert="horz" wrap="square" lIns="0" tIns="9049" rIns="0" bIns="0" rtlCol="0">
            <a:spAutoFit/>
          </a:bodyPr>
          <a:lstStyle/>
          <a:p>
            <a:pPr marL="612458">
              <a:spcBef>
                <a:spcPts val="71"/>
              </a:spcBef>
            </a:pPr>
            <a:r>
              <a:rPr sz="2100" b="1" spc="-8" dirty="0">
                <a:solidFill>
                  <a:srgbClr val="124262"/>
                </a:solidFill>
                <a:latin typeface="Calibri"/>
                <a:cs typeface="Calibri"/>
              </a:rPr>
              <a:t>The </a:t>
            </a:r>
            <a:r>
              <a:rPr sz="2100" b="1" spc="-19" dirty="0">
                <a:solidFill>
                  <a:srgbClr val="124262"/>
                </a:solidFill>
                <a:latin typeface="Calibri"/>
                <a:cs typeface="Calibri"/>
              </a:rPr>
              <a:t>(19)80’s</a:t>
            </a:r>
            <a:endParaRPr sz="2100">
              <a:latin typeface="Calibri"/>
              <a:cs typeface="Calibri"/>
            </a:endParaRPr>
          </a:p>
        </p:txBody>
      </p:sp>
      <p:sp>
        <p:nvSpPr>
          <p:cNvPr id="8" name="object 8"/>
          <p:cNvSpPr txBox="1"/>
          <p:nvPr/>
        </p:nvSpPr>
        <p:spPr>
          <a:xfrm>
            <a:off x="3272408" y="1104481"/>
            <a:ext cx="2600325" cy="332303"/>
          </a:xfrm>
          <a:prstGeom prst="rect">
            <a:avLst/>
          </a:prstGeom>
        </p:spPr>
        <p:txBody>
          <a:bodyPr vert="horz" wrap="square" lIns="0" tIns="9049" rIns="0" bIns="0" rtlCol="0">
            <a:spAutoFit/>
          </a:bodyPr>
          <a:lstStyle/>
          <a:p>
            <a:pPr marL="717708">
              <a:spcBef>
                <a:spcPts val="71"/>
              </a:spcBef>
            </a:pPr>
            <a:r>
              <a:rPr sz="2100" b="1" spc="-4" dirty="0">
                <a:solidFill>
                  <a:srgbClr val="124262"/>
                </a:solidFill>
                <a:latin typeface="Calibri"/>
                <a:cs typeface="Calibri"/>
              </a:rPr>
              <a:t>1995-2000</a:t>
            </a:r>
            <a:endParaRPr sz="2100">
              <a:latin typeface="Calibri"/>
              <a:cs typeface="Calibri"/>
            </a:endParaRPr>
          </a:p>
        </p:txBody>
      </p:sp>
      <p:sp>
        <p:nvSpPr>
          <p:cNvPr id="9" name="object 9"/>
          <p:cNvSpPr txBox="1"/>
          <p:nvPr/>
        </p:nvSpPr>
        <p:spPr>
          <a:xfrm>
            <a:off x="5872733" y="1119092"/>
            <a:ext cx="2600325" cy="332303"/>
          </a:xfrm>
          <a:prstGeom prst="rect">
            <a:avLst/>
          </a:prstGeom>
        </p:spPr>
        <p:txBody>
          <a:bodyPr vert="horz" wrap="square" lIns="0" tIns="9049" rIns="0" bIns="0" rtlCol="0">
            <a:spAutoFit/>
          </a:bodyPr>
          <a:lstStyle/>
          <a:p>
            <a:pPr marL="693420">
              <a:spcBef>
                <a:spcPts val="71"/>
              </a:spcBef>
            </a:pPr>
            <a:r>
              <a:rPr sz="2100" b="1" spc="-11" dirty="0">
                <a:solidFill>
                  <a:srgbClr val="124262"/>
                </a:solidFill>
                <a:latin typeface="Calibri"/>
                <a:cs typeface="Calibri"/>
              </a:rPr>
              <a:t>2010-NOW</a:t>
            </a:r>
            <a:endParaRPr sz="2100">
              <a:latin typeface="Calibri"/>
              <a:cs typeface="Calibri"/>
            </a:endParaRPr>
          </a:p>
        </p:txBody>
      </p:sp>
      <p:sp>
        <p:nvSpPr>
          <p:cNvPr id="10" name="object 10"/>
          <p:cNvSpPr/>
          <p:nvPr/>
        </p:nvSpPr>
        <p:spPr>
          <a:xfrm>
            <a:off x="6656832" y="1636776"/>
            <a:ext cx="1030986" cy="739520"/>
          </a:xfrm>
          <a:prstGeom prst="rect">
            <a:avLst/>
          </a:prstGeom>
          <a:blipFill>
            <a:blip r:embed="rId3" cstate="print"/>
            <a:stretch>
              <a:fillRect/>
            </a:stretch>
          </a:blipFill>
        </p:spPr>
        <p:txBody>
          <a:bodyPr wrap="square" lIns="0" tIns="0" rIns="0" bIns="0" rtlCol="0"/>
          <a:lstStyle/>
          <a:p>
            <a:endParaRPr sz="1050"/>
          </a:p>
        </p:txBody>
      </p:sp>
      <p:sp>
        <p:nvSpPr>
          <p:cNvPr id="11" name="object 11"/>
          <p:cNvSpPr/>
          <p:nvPr/>
        </p:nvSpPr>
        <p:spPr>
          <a:xfrm>
            <a:off x="3593591" y="1580769"/>
            <a:ext cx="676656" cy="670941"/>
          </a:xfrm>
          <a:prstGeom prst="rect">
            <a:avLst/>
          </a:prstGeom>
          <a:blipFill>
            <a:blip r:embed="rId4" cstate="print"/>
            <a:stretch>
              <a:fillRect/>
            </a:stretch>
          </a:blipFill>
        </p:spPr>
        <p:txBody>
          <a:bodyPr wrap="square" lIns="0" tIns="0" rIns="0" bIns="0" rtlCol="0"/>
          <a:lstStyle/>
          <a:p>
            <a:endParaRPr sz="1050"/>
          </a:p>
        </p:txBody>
      </p:sp>
      <p:sp>
        <p:nvSpPr>
          <p:cNvPr id="12" name="object 12"/>
          <p:cNvSpPr/>
          <p:nvPr/>
        </p:nvSpPr>
        <p:spPr>
          <a:xfrm>
            <a:off x="4509135" y="1705355"/>
            <a:ext cx="1193291" cy="670941"/>
          </a:xfrm>
          <a:prstGeom prst="rect">
            <a:avLst/>
          </a:prstGeom>
          <a:blipFill>
            <a:blip r:embed="rId5" cstate="print"/>
            <a:stretch>
              <a:fillRect/>
            </a:stretch>
          </a:blipFill>
        </p:spPr>
        <p:txBody>
          <a:bodyPr wrap="square" lIns="0" tIns="0" rIns="0" bIns="0" rtlCol="0"/>
          <a:lstStyle/>
          <a:p>
            <a:endParaRPr sz="1050"/>
          </a:p>
        </p:txBody>
      </p:sp>
      <p:sp>
        <p:nvSpPr>
          <p:cNvPr id="13" name="object 13"/>
          <p:cNvSpPr/>
          <p:nvPr/>
        </p:nvSpPr>
        <p:spPr>
          <a:xfrm>
            <a:off x="6372225" y="2440305"/>
            <a:ext cx="1716786" cy="833247"/>
          </a:xfrm>
          <a:prstGeom prst="rect">
            <a:avLst/>
          </a:prstGeom>
          <a:blipFill>
            <a:blip r:embed="rId6" cstate="print"/>
            <a:stretch>
              <a:fillRect/>
            </a:stretch>
          </a:blipFill>
        </p:spPr>
        <p:txBody>
          <a:bodyPr wrap="square" lIns="0" tIns="0" rIns="0" bIns="0" rtlCol="0"/>
          <a:lstStyle/>
          <a:p>
            <a:endParaRPr sz="1050"/>
          </a:p>
        </p:txBody>
      </p:sp>
      <p:sp>
        <p:nvSpPr>
          <p:cNvPr id="14" name="object 14"/>
          <p:cNvSpPr/>
          <p:nvPr/>
        </p:nvSpPr>
        <p:spPr>
          <a:xfrm>
            <a:off x="6974585" y="3559301"/>
            <a:ext cx="1426464" cy="946404"/>
          </a:xfrm>
          <a:prstGeom prst="rect">
            <a:avLst/>
          </a:prstGeom>
          <a:blipFill>
            <a:blip r:embed="rId7" cstate="print"/>
            <a:stretch>
              <a:fillRect/>
            </a:stretch>
          </a:blipFill>
        </p:spPr>
        <p:txBody>
          <a:bodyPr wrap="square" lIns="0" tIns="0" rIns="0" bIns="0" rtlCol="0"/>
          <a:lstStyle/>
          <a:p>
            <a:endParaRPr sz="1050"/>
          </a:p>
        </p:txBody>
      </p:sp>
      <p:sp>
        <p:nvSpPr>
          <p:cNvPr id="15" name="object 15"/>
          <p:cNvSpPr/>
          <p:nvPr/>
        </p:nvSpPr>
        <p:spPr>
          <a:xfrm>
            <a:off x="6158484" y="3477006"/>
            <a:ext cx="561212" cy="1110996"/>
          </a:xfrm>
          <a:prstGeom prst="rect">
            <a:avLst/>
          </a:prstGeom>
          <a:blipFill>
            <a:blip r:embed="rId8" cstate="print"/>
            <a:stretch>
              <a:fillRect/>
            </a:stretch>
          </a:blipFill>
        </p:spPr>
        <p:txBody>
          <a:bodyPr wrap="square" lIns="0" tIns="0" rIns="0" bIns="0" rtlCol="0"/>
          <a:lstStyle/>
          <a:p>
            <a:endParaRPr sz="1050"/>
          </a:p>
        </p:txBody>
      </p:sp>
      <p:sp>
        <p:nvSpPr>
          <p:cNvPr id="16" name="object 16"/>
          <p:cNvSpPr/>
          <p:nvPr/>
        </p:nvSpPr>
        <p:spPr>
          <a:xfrm>
            <a:off x="4785742" y="2584323"/>
            <a:ext cx="755522" cy="1592199"/>
          </a:xfrm>
          <a:prstGeom prst="rect">
            <a:avLst/>
          </a:prstGeom>
          <a:blipFill>
            <a:blip r:embed="rId9" cstate="print"/>
            <a:stretch>
              <a:fillRect/>
            </a:stretch>
          </a:blipFill>
        </p:spPr>
        <p:txBody>
          <a:bodyPr wrap="square" lIns="0" tIns="0" rIns="0" bIns="0" rtlCol="0"/>
          <a:lstStyle/>
          <a:p>
            <a:endParaRPr sz="1050"/>
          </a:p>
        </p:txBody>
      </p:sp>
      <p:sp>
        <p:nvSpPr>
          <p:cNvPr id="17" name="object 17"/>
          <p:cNvSpPr/>
          <p:nvPr/>
        </p:nvSpPr>
        <p:spPr>
          <a:xfrm>
            <a:off x="3502151" y="2588895"/>
            <a:ext cx="1070991" cy="802385"/>
          </a:xfrm>
          <a:prstGeom prst="rect">
            <a:avLst/>
          </a:prstGeom>
          <a:blipFill>
            <a:blip r:embed="rId10" cstate="print"/>
            <a:stretch>
              <a:fillRect/>
            </a:stretch>
          </a:blipFill>
        </p:spPr>
        <p:txBody>
          <a:bodyPr wrap="square" lIns="0" tIns="0" rIns="0" bIns="0" rtlCol="0"/>
          <a:lstStyle/>
          <a:p>
            <a:endParaRPr sz="1050"/>
          </a:p>
        </p:txBody>
      </p:sp>
      <p:sp>
        <p:nvSpPr>
          <p:cNvPr id="18" name="object 18"/>
          <p:cNvSpPr/>
          <p:nvPr/>
        </p:nvSpPr>
        <p:spPr>
          <a:xfrm>
            <a:off x="788671" y="3760469"/>
            <a:ext cx="1164716" cy="842391"/>
          </a:xfrm>
          <a:prstGeom prst="rect">
            <a:avLst/>
          </a:prstGeom>
          <a:blipFill>
            <a:blip r:embed="rId11" cstate="print"/>
            <a:stretch>
              <a:fillRect/>
            </a:stretch>
          </a:blipFill>
        </p:spPr>
        <p:txBody>
          <a:bodyPr wrap="square" lIns="0" tIns="0" rIns="0" bIns="0" rtlCol="0"/>
          <a:lstStyle/>
          <a:p>
            <a:endParaRPr sz="1050"/>
          </a:p>
        </p:txBody>
      </p:sp>
      <p:sp>
        <p:nvSpPr>
          <p:cNvPr id="19" name="object 19"/>
          <p:cNvSpPr/>
          <p:nvPr/>
        </p:nvSpPr>
        <p:spPr>
          <a:xfrm>
            <a:off x="3453002" y="3584448"/>
            <a:ext cx="1231011" cy="1003554"/>
          </a:xfrm>
          <a:prstGeom prst="rect">
            <a:avLst/>
          </a:prstGeom>
          <a:blipFill>
            <a:blip r:embed="rId12" cstate="print"/>
            <a:stretch>
              <a:fillRect/>
            </a:stretch>
          </a:blipFill>
        </p:spPr>
        <p:txBody>
          <a:bodyPr wrap="square" lIns="0" tIns="0" rIns="0" bIns="0" rtlCol="0"/>
          <a:lstStyle/>
          <a:p>
            <a:endParaRPr sz="1050"/>
          </a:p>
        </p:txBody>
      </p:sp>
      <p:sp>
        <p:nvSpPr>
          <p:cNvPr id="20" name="object 20"/>
          <p:cNvSpPr/>
          <p:nvPr/>
        </p:nvSpPr>
        <p:spPr>
          <a:xfrm>
            <a:off x="1281303" y="2846069"/>
            <a:ext cx="1435608" cy="827532"/>
          </a:xfrm>
          <a:prstGeom prst="rect">
            <a:avLst/>
          </a:prstGeom>
          <a:blipFill>
            <a:blip r:embed="rId13" cstate="print"/>
            <a:stretch>
              <a:fillRect/>
            </a:stretch>
          </a:blipFill>
        </p:spPr>
        <p:txBody>
          <a:bodyPr wrap="square" lIns="0" tIns="0" rIns="0" bIns="0" rtlCol="0"/>
          <a:lstStyle/>
          <a:p>
            <a:endParaRPr sz="1050"/>
          </a:p>
        </p:txBody>
      </p:sp>
      <p:sp>
        <p:nvSpPr>
          <p:cNvPr id="21" name="object 21"/>
          <p:cNvSpPr/>
          <p:nvPr/>
        </p:nvSpPr>
        <p:spPr>
          <a:xfrm>
            <a:off x="2193416" y="3785616"/>
            <a:ext cx="580644" cy="802386"/>
          </a:xfrm>
          <a:prstGeom prst="rect">
            <a:avLst/>
          </a:prstGeom>
          <a:blipFill>
            <a:blip r:embed="rId14" cstate="print"/>
            <a:stretch>
              <a:fillRect/>
            </a:stretch>
          </a:blipFill>
        </p:spPr>
        <p:txBody>
          <a:bodyPr wrap="square" lIns="0" tIns="0" rIns="0" bIns="0" rtlCol="0"/>
          <a:lstStyle/>
          <a:p>
            <a:endParaRPr sz="1050"/>
          </a:p>
        </p:txBody>
      </p:sp>
      <p:sp>
        <p:nvSpPr>
          <p:cNvPr id="23" name="object 23"/>
          <p:cNvSpPr txBox="1">
            <a:spLocks noGrp="1"/>
          </p:cNvSpPr>
          <p:nvPr>
            <p:ph type="dt" sz="half" idx="4294967295"/>
          </p:nvPr>
        </p:nvSpPr>
        <p:spPr>
          <a:xfrm>
            <a:off x="0" y="0"/>
            <a:ext cx="0" cy="102592"/>
          </a:xfrm>
          <a:prstGeom prst="rect">
            <a:avLst/>
          </a:prstGeom>
        </p:spPr>
        <p:txBody>
          <a:bodyPr vert="horz" wrap="square" lIns="0" tIns="0" rIns="0" bIns="0" rtlCol="0">
            <a:spAutoFit/>
          </a:bodyPr>
          <a:lstStyle/>
          <a:p>
            <a:pPr marL="9525">
              <a:lnSpc>
                <a:spcPts val="825"/>
              </a:lnSpc>
            </a:pPr>
            <a:endParaRPr spc="-4" dirty="0"/>
          </a:p>
        </p:txBody>
      </p:sp>
      <p:sp>
        <p:nvSpPr>
          <p:cNvPr id="24" name="object 24"/>
          <p:cNvSpPr txBox="1">
            <a:spLocks noGrp="1"/>
          </p:cNvSpPr>
          <p:nvPr>
            <p:ph type="sldNum" sz="quarter" idx="4294967295"/>
          </p:nvPr>
        </p:nvSpPr>
        <p:spPr>
          <a:xfrm>
            <a:off x="0" y="0"/>
            <a:ext cx="0" cy="307777"/>
          </a:xfrm>
          <a:prstGeom prst="rect">
            <a:avLst/>
          </a:prstGeom>
        </p:spPr>
        <p:txBody>
          <a:bodyPr vert="horz" wrap="square" lIns="0" tIns="0" rIns="0" bIns="0" rtlCol="0">
            <a:spAutoFit/>
          </a:bodyPr>
          <a:lstStyle/>
          <a:p>
            <a:pPr marL="19050">
              <a:lnSpc>
                <a:spcPts val="825"/>
              </a:lnSpc>
            </a:pPr>
            <a:fld id="{81D60167-4931-47E6-BA6A-407CBD079E47}" type="slidenum">
              <a:rPr dirty="0"/>
              <a:pPr marL="19050">
                <a:lnSpc>
                  <a:spcPts val="825"/>
                </a:lnSpc>
              </a:pPr>
              <a:t>23</a:t>
            </a:fld>
            <a:endParaRPr dirty="0"/>
          </a:p>
        </p:txBody>
      </p:sp>
      <p:pic>
        <p:nvPicPr>
          <p:cNvPr id="25" name="Picture 2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26" name="Rectangle 25"/>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38962694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1207" y="-83813"/>
            <a:ext cx="4790123" cy="1024800"/>
          </a:xfrm>
          <a:prstGeom prst="rect">
            <a:avLst/>
          </a:prstGeom>
        </p:spPr>
        <p:txBody>
          <a:bodyPr vert="horz" wrap="square" lIns="0" tIns="9049" rIns="0" bIns="0" rtlCol="0" anchor="ctr">
            <a:spAutoFit/>
          </a:bodyPr>
          <a:lstStyle/>
          <a:p>
            <a:pPr marL="9525">
              <a:lnSpc>
                <a:spcPct val="100000"/>
              </a:lnSpc>
              <a:spcBef>
                <a:spcPts val="71"/>
              </a:spcBef>
            </a:pPr>
            <a:r>
              <a:rPr spc="-45" dirty="0"/>
              <a:t>Fintech: </a:t>
            </a:r>
            <a:r>
              <a:rPr spc="-26" dirty="0"/>
              <a:t>Not </a:t>
            </a:r>
            <a:r>
              <a:rPr spc="-23" dirty="0"/>
              <a:t>So </a:t>
            </a:r>
            <a:r>
              <a:rPr spc="-4" dirty="0"/>
              <a:t>« </a:t>
            </a:r>
            <a:r>
              <a:rPr spc="-34" dirty="0"/>
              <a:t>New </a:t>
            </a:r>
            <a:r>
              <a:rPr spc="-4" dirty="0"/>
              <a:t>»</a:t>
            </a:r>
            <a:r>
              <a:rPr spc="-368" dirty="0"/>
              <a:t> </a:t>
            </a:r>
            <a:r>
              <a:rPr spc="-34" dirty="0"/>
              <a:t>(2/2)</a:t>
            </a:r>
          </a:p>
        </p:txBody>
      </p:sp>
      <p:sp>
        <p:nvSpPr>
          <p:cNvPr id="3" name="object 3"/>
          <p:cNvSpPr/>
          <p:nvPr/>
        </p:nvSpPr>
        <p:spPr>
          <a:xfrm>
            <a:off x="672083" y="1097279"/>
            <a:ext cx="2600325" cy="3604260"/>
          </a:xfrm>
          <a:custGeom>
            <a:avLst/>
            <a:gdLst/>
            <a:ahLst/>
            <a:cxnLst/>
            <a:rect l="l" t="t" r="r" b="b"/>
            <a:pathLst>
              <a:path w="3467100" h="4805680">
                <a:moveTo>
                  <a:pt x="0" y="4805172"/>
                </a:moveTo>
                <a:lnTo>
                  <a:pt x="3467100" y="4805172"/>
                </a:lnTo>
                <a:lnTo>
                  <a:pt x="3467100" y="0"/>
                </a:lnTo>
                <a:lnTo>
                  <a:pt x="0" y="0"/>
                </a:lnTo>
                <a:lnTo>
                  <a:pt x="0" y="4805172"/>
                </a:lnTo>
                <a:close/>
              </a:path>
            </a:pathLst>
          </a:custGeom>
          <a:solidFill>
            <a:srgbClr val="D2EEF9"/>
          </a:solidFill>
        </p:spPr>
        <p:txBody>
          <a:bodyPr wrap="square" lIns="0" tIns="0" rIns="0" bIns="0" rtlCol="0"/>
          <a:lstStyle/>
          <a:p>
            <a:endParaRPr sz="1050"/>
          </a:p>
        </p:txBody>
      </p:sp>
      <p:sp>
        <p:nvSpPr>
          <p:cNvPr id="4" name="object 4"/>
          <p:cNvSpPr/>
          <p:nvPr/>
        </p:nvSpPr>
        <p:spPr>
          <a:xfrm>
            <a:off x="3272408" y="1097279"/>
            <a:ext cx="2600325" cy="3604260"/>
          </a:xfrm>
          <a:custGeom>
            <a:avLst/>
            <a:gdLst/>
            <a:ahLst/>
            <a:cxnLst/>
            <a:rect l="l" t="t" r="r" b="b"/>
            <a:pathLst>
              <a:path w="3467100" h="4805680">
                <a:moveTo>
                  <a:pt x="0" y="4805172"/>
                </a:moveTo>
                <a:lnTo>
                  <a:pt x="3467099" y="4805172"/>
                </a:lnTo>
                <a:lnTo>
                  <a:pt x="3467099" y="0"/>
                </a:lnTo>
                <a:lnTo>
                  <a:pt x="0" y="0"/>
                </a:lnTo>
                <a:lnTo>
                  <a:pt x="0" y="4805172"/>
                </a:lnTo>
                <a:close/>
              </a:path>
            </a:pathLst>
          </a:custGeom>
          <a:solidFill>
            <a:srgbClr val="A3DEF4"/>
          </a:solidFill>
        </p:spPr>
        <p:txBody>
          <a:bodyPr wrap="square" lIns="0" tIns="0" rIns="0" bIns="0" rtlCol="0"/>
          <a:lstStyle/>
          <a:p>
            <a:endParaRPr sz="1050"/>
          </a:p>
        </p:txBody>
      </p:sp>
      <p:sp>
        <p:nvSpPr>
          <p:cNvPr id="5" name="object 5"/>
          <p:cNvSpPr/>
          <p:nvPr/>
        </p:nvSpPr>
        <p:spPr>
          <a:xfrm>
            <a:off x="5872733" y="1097279"/>
            <a:ext cx="2600325" cy="3604260"/>
          </a:xfrm>
          <a:custGeom>
            <a:avLst/>
            <a:gdLst/>
            <a:ahLst/>
            <a:cxnLst/>
            <a:rect l="l" t="t" r="r" b="b"/>
            <a:pathLst>
              <a:path w="3467100" h="4805680">
                <a:moveTo>
                  <a:pt x="0" y="4805172"/>
                </a:moveTo>
                <a:lnTo>
                  <a:pt x="3467100" y="4805172"/>
                </a:lnTo>
                <a:lnTo>
                  <a:pt x="3467100" y="0"/>
                </a:lnTo>
                <a:lnTo>
                  <a:pt x="0" y="0"/>
                </a:lnTo>
                <a:lnTo>
                  <a:pt x="0" y="4805172"/>
                </a:lnTo>
                <a:close/>
              </a:path>
            </a:pathLst>
          </a:custGeom>
          <a:solidFill>
            <a:srgbClr val="77CEEE"/>
          </a:solidFill>
        </p:spPr>
        <p:txBody>
          <a:bodyPr wrap="square" lIns="0" tIns="0" rIns="0" bIns="0" rtlCol="0"/>
          <a:lstStyle/>
          <a:p>
            <a:endParaRPr sz="1050"/>
          </a:p>
        </p:txBody>
      </p:sp>
      <p:sp>
        <p:nvSpPr>
          <p:cNvPr id="6" name="object 6"/>
          <p:cNvSpPr txBox="1"/>
          <p:nvPr/>
        </p:nvSpPr>
        <p:spPr>
          <a:xfrm>
            <a:off x="672083" y="1122521"/>
            <a:ext cx="2600325" cy="332303"/>
          </a:xfrm>
          <a:prstGeom prst="rect">
            <a:avLst/>
          </a:prstGeom>
        </p:spPr>
        <p:txBody>
          <a:bodyPr vert="horz" wrap="square" lIns="0" tIns="9049" rIns="0" bIns="0" rtlCol="0">
            <a:spAutoFit/>
          </a:bodyPr>
          <a:lstStyle/>
          <a:p>
            <a:pPr marL="612458">
              <a:spcBef>
                <a:spcPts val="71"/>
              </a:spcBef>
            </a:pPr>
            <a:r>
              <a:rPr sz="2100" b="1" spc="-8" dirty="0">
                <a:solidFill>
                  <a:srgbClr val="124262"/>
                </a:solidFill>
                <a:latin typeface="Calibri"/>
                <a:cs typeface="Calibri"/>
              </a:rPr>
              <a:t>The </a:t>
            </a:r>
            <a:r>
              <a:rPr sz="2100" b="1" spc="-19" dirty="0">
                <a:solidFill>
                  <a:srgbClr val="124262"/>
                </a:solidFill>
                <a:latin typeface="Calibri"/>
                <a:cs typeface="Calibri"/>
              </a:rPr>
              <a:t>(19)80’s</a:t>
            </a:r>
            <a:endParaRPr sz="2100">
              <a:latin typeface="Calibri"/>
              <a:cs typeface="Calibri"/>
            </a:endParaRPr>
          </a:p>
        </p:txBody>
      </p:sp>
      <p:sp>
        <p:nvSpPr>
          <p:cNvPr id="7" name="object 7"/>
          <p:cNvSpPr txBox="1"/>
          <p:nvPr/>
        </p:nvSpPr>
        <p:spPr>
          <a:xfrm>
            <a:off x="3272408" y="1104481"/>
            <a:ext cx="2600325" cy="332303"/>
          </a:xfrm>
          <a:prstGeom prst="rect">
            <a:avLst/>
          </a:prstGeom>
        </p:spPr>
        <p:txBody>
          <a:bodyPr vert="horz" wrap="square" lIns="0" tIns="9049" rIns="0" bIns="0" rtlCol="0">
            <a:spAutoFit/>
          </a:bodyPr>
          <a:lstStyle/>
          <a:p>
            <a:pPr marL="717708">
              <a:spcBef>
                <a:spcPts val="71"/>
              </a:spcBef>
            </a:pPr>
            <a:r>
              <a:rPr sz="2100" b="1" spc="-4" dirty="0">
                <a:solidFill>
                  <a:srgbClr val="124262"/>
                </a:solidFill>
                <a:latin typeface="Calibri"/>
                <a:cs typeface="Calibri"/>
              </a:rPr>
              <a:t>1995-2000</a:t>
            </a:r>
            <a:endParaRPr sz="2100">
              <a:latin typeface="Calibri"/>
              <a:cs typeface="Calibri"/>
            </a:endParaRPr>
          </a:p>
        </p:txBody>
      </p:sp>
      <p:sp>
        <p:nvSpPr>
          <p:cNvPr id="8" name="object 8"/>
          <p:cNvSpPr txBox="1"/>
          <p:nvPr/>
        </p:nvSpPr>
        <p:spPr>
          <a:xfrm>
            <a:off x="5872733" y="1119092"/>
            <a:ext cx="2600325" cy="332303"/>
          </a:xfrm>
          <a:prstGeom prst="rect">
            <a:avLst/>
          </a:prstGeom>
        </p:spPr>
        <p:txBody>
          <a:bodyPr vert="horz" wrap="square" lIns="0" tIns="9049" rIns="0" bIns="0" rtlCol="0">
            <a:spAutoFit/>
          </a:bodyPr>
          <a:lstStyle/>
          <a:p>
            <a:pPr marL="693420">
              <a:spcBef>
                <a:spcPts val="71"/>
              </a:spcBef>
            </a:pPr>
            <a:r>
              <a:rPr sz="2100" b="1" spc="-11" dirty="0">
                <a:solidFill>
                  <a:srgbClr val="124262"/>
                </a:solidFill>
                <a:latin typeface="Calibri"/>
                <a:cs typeface="Calibri"/>
              </a:rPr>
              <a:t>2010-NOW</a:t>
            </a:r>
            <a:endParaRPr sz="2100">
              <a:latin typeface="Calibri"/>
              <a:cs typeface="Calibri"/>
            </a:endParaRPr>
          </a:p>
        </p:txBody>
      </p:sp>
      <p:sp>
        <p:nvSpPr>
          <p:cNvPr id="9" name="object 9"/>
          <p:cNvSpPr/>
          <p:nvPr/>
        </p:nvSpPr>
        <p:spPr>
          <a:xfrm>
            <a:off x="973835" y="1960245"/>
            <a:ext cx="1995678" cy="573786"/>
          </a:xfrm>
          <a:prstGeom prst="rect">
            <a:avLst/>
          </a:prstGeom>
          <a:blipFill>
            <a:blip r:embed="rId2" cstate="print"/>
            <a:stretch>
              <a:fillRect/>
            </a:stretch>
          </a:blipFill>
        </p:spPr>
        <p:txBody>
          <a:bodyPr wrap="square" lIns="0" tIns="0" rIns="0" bIns="0" rtlCol="0"/>
          <a:lstStyle/>
          <a:p>
            <a:endParaRPr sz="1050"/>
          </a:p>
        </p:txBody>
      </p:sp>
      <p:sp>
        <p:nvSpPr>
          <p:cNvPr id="10" name="object 10"/>
          <p:cNvSpPr/>
          <p:nvPr/>
        </p:nvSpPr>
        <p:spPr>
          <a:xfrm>
            <a:off x="3625596" y="1920240"/>
            <a:ext cx="1892808" cy="613791"/>
          </a:xfrm>
          <a:prstGeom prst="rect">
            <a:avLst/>
          </a:prstGeom>
          <a:blipFill>
            <a:blip r:embed="rId3" cstate="print"/>
            <a:stretch>
              <a:fillRect/>
            </a:stretch>
          </a:blipFill>
        </p:spPr>
        <p:txBody>
          <a:bodyPr wrap="square" lIns="0" tIns="0" rIns="0" bIns="0" rtlCol="0"/>
          <a:lstStyle/>
          <a:p>
            <a:endParaRPr sz="1050"/>
          </a:p>
        </p:txBody>
      </p:sp>
      <p:sp>
        <p:nvSpPr>
          <p:cNvPr id="11" name="object 11"/>
          <p:cNvSpPr/>
          <p:nvPr/>
        </p:nvSpPr>
        <p:spPr>
          <a:xfrm>
            <a:off x="1252728" y="2882646"/>
            <a:ext cx="1437894" cy="496062"/>
          </a:xfrm>
          <a:prstGeom prst="rect">
            <a:avLst/>
          </a:prstGeom>
          <a:blipFill>
            <a:blip r:embed="rId4" cstate="print"/>
            <a:stretch>
              <a:fillRect/>
            </a:stretch>
          </a:blipFill>
        </p:spPr>
        <p:txBody>
          <a:bodyPr wrap="square" lIns="0" tIns="0" rIns="0" bIns="0" rtlCol="0"/>
          <a:lstStyle/>
          <a:p>
            <a:endParaRPr sz="1050"/>
          </a:p>
        </p:txBody>
      </p:sp>
      <p:sp>
        <p:nvSpPr>
          <p:cNvPr id="12" name="object 12"/>
          <p:cNvSpPr/>
          <p:nvPr/>
        </p:nvSpPr>
        <p:spPr>
          <a:xfrm>
            <a:off x="1497329" y="3736466"/>
            <a:ext cx="1028700" cy="654939"/>
          </a:xfrm>
          <a:prstGeom prst="rect">
            <a:avLst/>
          </a:prstGeom>
          <a:blipFill>
            <a:blip r:embed="rId5" cstate="print"/>
            <a:stretch>
              <a:fillRect/>
            </a:stretch>
          </a:blipFill>
        </p:spPr>
        <p:txBody>
          <a:bodyPr wrap="square" lIns="0" tIns="0" rIns="0" bIns="0" rtlCol="0"/>
          <a:lstStyle/>
          <a:p>
            <a:endParaRPr sz="1050"/>
          </a:p>
        </p:txBody>
      </p:sp>
      <p:sp>
        <p:nvSpPr>
          <p:cNvPr id="13" name="object 13"/>
          <p:cNvSpPr/>
          <p:nvPr/>
        </p:nvSpPr>
        <p:spPr>
          <a:xfrm>
            <a:off x="3602735" y="2882646"/>
            <a:ext cx="1938528" cy="496062"/>
          </a:xfrm>
          <a:prstGeom prst="rect">
            <a:avLst/>
          </a:prstGeom>
          <a:blipFill>
            <a:blip r:embed="rId6" cstate="print"/>
            <a:stretch>
              <a:fillRect/>
            </a:stretch>
          </a:blipFill>
        </p:spPr>
        <p:txBody>
          <a:bodyPr wrap="square" lIns="0" tIns="0" rIns="0" bIns="0" rtlCol="0"/>
          <a:lstStyle/>
          <a:p>
            <a:endParaRPr sz="1050"/>
          </a:p>
        </p:txBody>
      </p:sp>
      <p:sp>
        <p:nvSpPr>
          <p:cNvPr id="14" name="object 14"/>
          <p:cNvSpPr/>
          <p:nvPr/>
        </p:nvSpPr>
        <p:spPr>
          <a:xfrm>
            <a:off x="3992500" y="3818763"/>
            <a:ext cx="1468754" cy="491490"/>
          </a:xfrm>
          <a:prstGeom prst="rect">
            <a:avLst/>
          </a:prstGeom>
          <a:blipFill>
            <a:blip r:embed="rId7" cstate="print"/>
            <a:stretch>
              <a:fillRect/>
            </a:stretch>
          </a:blipFill>
        </p:spPr>
        <p:txBody>
          <a:bodyPr wrap="square" lIns="0" tIns="0" rIns="0" bIns="0" rtlCol="0"/>
          <a:lstStyle/>
          <a:p>
            <a:endParaRPr sz="1050"/>
          </a:p>
        </p:txBody>
      </p:sp>
      <p:sp>
        <p:nvSpPr>
          <p:cNvPr id="15" name="object 15"/>
          <p:cNvSpPr/>
          <p:nvPr/>
        </p:nvSpPr>
        <p:spPr>
          <a:xfrm>
            <a:off x="6649974" y="2318004"/>
            <a:ext cx="1044701" cy="485775"/>
          </a:xfrm>
          <a:prstGeom prst="rect">
            <a:avLst/>
          </a:prstGeom>
          <a:blipFill>
            <a:blip r:embed="rId8" cstate="print"/>
            <a:stretch>
              <a:fillRect/>
            </a:stretch>
          </a:blipFill>
        </p:spPr>
        <p:txBody>
          <a:bodyPr wrap="square" lIns="0" tIns="0" rIns="0" bIns="0" rtlCol="0"/>
          <a:lstStyle/>
          <a:p>
            <a:endParaRPr sz="1050"/>
          </a:p>
        </p:txBody>
      </p:sp>
      <p:sp>
        <p:nvSpPr>
          <p:cNvPr id="16" name="object 16"/>
          <p:cNvSpPr/>
          <p:nvPr/>
        </p:nvSpPr>
        <p:spPr>
          <a:xfrm>
            <a:off x="6896863" y="3818763"/>
            <a:ext cx="1046987" cy="680085"/>
          </a:xfrm>
          <a:prstGeom prst="rect">
            <a:avLst/>
          </a:prstGeom>
          <a:blipFill>
            <a:blip r:embed="rId9" cstate="print"/>
            <a:stretch>
              <a:fillRect/>
            </a:stretch>
          </a:blipFill>
        </p:spPr>
        <p:txBody>
          <a:bodyPr wrap="square" lIns="0" tIns="0" rIns="0" bIns="0" rtlCol="0"/>
          <a:lstStyle/>
          <a:p>
            <a:endParaRPr sz="1050"/>
          </a:p>
        </p:txBody>
      </p:sp>
      <p:sp>
        <p:nvSpPr>
          <p:cNvPr id="17" name="object 17"/>
          <p:cNvSpPr/>
          <p:nvPr/>
        </p:nvSpPr>
        <p:spPr>
          <a:xfrm>
            <a:off x="6428232" y="3040380"/>
            <a:ext cx="1488186" cy="600075"/>
          </a:xfrm>
          <a:prstGeom prst="rect">
            <a:avLst/>
          </a:prstGeom>
          <a:blipFill>
            <a:blip r:embed="rId10" cstate="print"/>
            <a:stretch>
              <a:fillRect/>
            </a:stretch>
          </a:blipFill>
        </p:spPr>
        <p:txBody>
          <a:bodyPr wrap="square" lIns="0" tIns="0" rIns="0" bIns="0" rtlCol="0"/>
          <a:lstStyle/>
          <a:p>
            <a:endParaRPr sz="1050"/>
          </a:p>
        </p:txBody>
      </p:sp>
      <p:sp>
        <p:nvSpPr>
          <p:cNvPr id="18" name="object 18"/>
          <p:cNvSpPr/>
          <p:nvPr/>
        </p:nvSpPr>
        <p:spPr>
          <a:xfrm>
            <a:off x="6361937" y="1772792"/>
            <a:ext cx="1524762" cy="289179"/>
          </a:xfrm>
          <a:prstGeom prst="rect">
            <a:avLst/>
          </a:prstGeom>
          <a:blipFill>
            <a:blip r:embed="rId11" cstate="print"/>
            <a:stretch>
              <a:fillRect/>
            </a:stretch>
          </a:blipFill>
        </p:spPr>
        <p:txBody>
          <a:bodyPr wrap="square" lIns="0" tIns="0" rIns="0" bIns="0" rtlCol="0"/>
          <a:lstStyle/>
          <a:p>
            <a:endParaRPr sz="1050"/>
          </a:p>
        </p:txBody>
      </p:sp>
      <p:sp>
        <p:nvSpPr>
          <p:cNvPr id="20" name="object 20"/>
          <p:cNvSpPr txBox="1">
            <a:spLocks noGrp="1"/>
          </p:cNvSpPr>
          <p:nvPr>
            <p:ph type="dt" sz="half" idx="4294967295"/>
          </p:nvPr>
        </p:nvSpPr>
        <p:spPr>
          <a:xfrm>
            <a:off x="0" y="0"/>
            <a:ext cx="0" cy="102592"/>
          </a:xfrm>
          <a:prstGeom prst="rect">
            <a:avLst/>
          </a:prstGeom>
        </p:spPr>
        <p:txBody>
          <a:bodyPr vert="horz" wrap="square" lIns="0" tIns="0" rIns="0" bIns="0" rtlCol="0">
            <a:spAutoFit/>
          </a:bodyPr>
          <a:lstStyle/>
          <a:p>
            <a:pPr marL="9525">
              <a:lnSpc>
                <a:spcPts val="825"/>
              </a:lnSpc>
            </a:pPr>
            <a:endParaRPr spc="-4" dirty="0"/>
          </a:p>
        </p:txBody>
      </p:sp>
      <p:sp>
        <p:nvSpPr>
          <p:cNvPr id="21" name="object 21"/>
          <p:cNvSpPr txBox="1">
            <a:spLocks noGrp="1"/>
          </p:cNvSpPr>
          <p:nvPr>
            <p:ph type="sldNum" sz="quarter" idx="4294967295"/>
          </p:nvPr>
        </p:nvSpPr>
        <p:spPr>
          <a:xfrm>
            <a:off x="0" y="0"/>
            <a:ext cx="0" cy="307777"/>
          </a:xfrm>
          <a:prstGeom prst="rect">
            <a:avLst/>
          </a:prstGeom>
        </p:spPr>
        <p:txBody>
          <a:bodyPr vert="horz" wrap="square" lIns="0" tIns="0" rIns="0" bIns="0" rtlCol="0">
            <a:spAutoFit/>
          </a:bodyPr>
          <a:lstStyle/>
          <a:p>
            <a:pPr marL="19050">
              <a:lnSpc>
                <a:spcPts val="825"/>
              </a:lnSpc>
            </a:pPr>
            <a:fld id="{81D60167-4931-47E6-BA6A-407CBD079E47}" type="slidenum">
              <a:rPr dirty="0"/>
              <a:pPr marL="19050">
                <a:lnSpc>
                  <a:spcPts val="825"/>
                </a:lnSpc>
              </a:pPr>
              <a:t>24</a:t>
            </a:fld>
            <a:endParaRPr dirty="0"/>
          </a:p>
        </p:txBody>
      </p:sp>
      <p:pic>
        <p:nvPicPr>
          <p:cNvPr id="22" name="Picture 2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23" name="Rectangle 22"/>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32821323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a:xfrm>
            <a:off x="601578" y="1268016"/>
            <a:ext cx="3895224" cy="4227087"/>
          </a:xfrm>
        </p:spPr>
        <p:txBody>
          <a:bodyPr>
            <a:normAutofit/>
          </a:bodyPr>
          <a:lstStyle/>
          <a:p>
            <a:pPr algn="just"/>
            <a:r>
              <a:rPr lang="en-IN" sz="1200" dirty="0"/>
              <a:t>Fiserv, Inc. is a global provider of financial services technology. The company's clients include banks, thrifts, credit unions, securities broker dealers, leasing and finance companies, and retailers. </a:t>
            </a:r>
            <a:r>
              <a:rPr lang="en-IN" sz="1200" dirty="0">
                <a:hlinkClick r:id="rId2"/>
              </a:rPr>
              <a:t>Wikipedia</a:t>
            </a:r>
            <a:endParaRPr lang="en-IN" sz="1200" dirty="0"/>
          </a:p>
          <a:p>
            <a:pPr algn="just"/>
            <a:r>
              <a:rPr lang="en-IN" sz="1200" b="1" dirty="0">
                <a:hlinkClick r:id="rId3"/>
              </a:rPr>
              <a:t>Stock price</a:t>
            </a:r>
            <a:r>
              <a:rPr lang="en-IN" sz="1200" b="1" dirty="0"/>
              <a:t>: </a:t>
            </a:r>
            <a:r>
              <a:rPr lang="en-IN" sz="1200" dirty="0">
                <a:hlinkClick r:id="rId4"/>
              </a:rPr>
              <a:t>FISV</a:t>
            </a:r>
            <a:r>
              <a:rPr lang="en-IN" sz="1200" dirty="0"/>
              <a:t> (NASDAQ) US$102.11 -0.07 (-0.06%)</a:t>
            </a:r>
            <a:br>
              <a:rPr lang="en-IN" sz="1200" dirty="0"/>
            </a:br>
            <a:r>
              <a:rPr lang="en-IN" sz="1200" dirty="0"/>
              <a:t>18 Aug, 11:22 am GMT-4 - </a:t>
            </a:r>
            <a:r>
              <a:rPr lang="en-IN" sz="1200" dirty="0">
                <a:hlinkClick r:id="rId5"/>
              </a:rPr>
              <a:t>Disclaimer</a:t>
            </a:r>
            <a:endParaRPr lang="en-IN" sz="1200" dirty="0"/>
          </a:p>
          <a:p>
            <a:pPr algn="just"/>
            <a:r>
              <a:rPr lang="en-IN" sz="1200" b="1" dirty="0">
                <a:hlinkClick r:id="rId6"/>
              </a:rPr>
              <a:t>CEO</a:t>
            </a:r>
            <a:r>
              <a:rPr lang="en-IN" sz="1200" b="1" dirty="0"/>
              <a:t>: </a:t>
            </a:r>
            <a:r>
              <a:rPr lang="en-IN" sz="1200" dirty="0">
                <a:hlinkClick r:id="rId7"/>
              </a:rPr>
              <a:t>Jeffery W </a:t>
            </a:r>
            <a:r>
              <a:rPr lang="en-IN" sz="1200" dirty="0" err="1">
                <a:hlinkClick r:id="rId7"/>
              </a:rPr>
              <a:t>Yabuki</a:t>
            </a:r>
            <a:r>
              <a:rPr lang="en-IN" sz="1200" dirty="0"/>
              <a:t> (1 Dec 2005–)</a:t>
            </a:r>
          </a:p>
          <a:p>
            <a:pPr algn="just"/>
            <a:r>
              <a:rPr lang="en-IN" sz="1200" b="1" dirty="0">
                <a:hlinkClick r:id="rId8"/>
              </a:rPr>
              <a:t>Headquarters</a:t>
            </a:r>
            <a:r>
              <a:rPr lang="en-IN" sz="1200" b="1" dirty="0"/>
              <a:t>: </a:t>
            </a:r>
            <a:r>
              <a:rPr lang="en-IN" sz="1200" dirty="0">
                <a:hlinkClick r:id="rId9"/>
              </a:rPr>
              <a:t>Brookfield, Wisconsin, United States</a:t>
            </a:r>
            <a:endParaRPr lang="en-IN" sz="1200" dirty="0"/>
          </a:p>
          <a:p>
            <a:pPr algn="just"/>
            <a:r>
              <a:rPr lang="en-IN" sz="1200" b="1" dirty="0">
                <a:hlinkClick r:id="rId10"/>
              </a:rPr>
              <a:t>Number of employees</a:t>
            </a:r>
            <a:r>
              <a:rPr lang="en-IN" sz="1200" b="1" dirty="0"/>
              <a:t>: </a:t>
            </a:r>
            <a:r>
              <a:rPr lang="en-IN" sz="1200" dirty="0"/>
              <a:t>44,000 (December 2019)</a:t>
            </a:r>
          </a:p>
          <a:p>
            <a:pPr algn="just"/>
            <a:r>
              <a:rPr lang="en-IN" sz="1200" b="1" dirty="0">
                <a:hlinkClick r:id="rId11"/>
              </a:rPr>
              <a:t>Founded</a:t>
            </a:r>
            <a:r>
              <a:rPr lang="en-IN" sz="1200" b="1" dirty="0"/>
              <a:t>: </a:t>
            </a:r>
            <a:r>
              <a:rPr lang="en-IN" sz="1200" dirty="0"/>
              <a:t>31 July 1984, </a:t>
            </a:r>
            <a:r>
              <a:rPr lang="en-IN" sz="1200" dirty="0">
                <a:hlinkClick r:id="rId12"/>
              </a:rPr>
              <a:t>Brookfield, Wisconsin, United States</a:t>
            </a:r>
            <a:endParaRPr lang="en-IN" sz="1200" dirty="0"/>
          </a:p>
          <a:p>
            <a:pPr algn="just"/>
            <a:r>
              <a:rPr lang="en-IN" sz="1200" b="1" dirty="0">
                <a:hlinkClick r:id="rId13"/>
              </a:rPr>
              <a:t>Subsidiaries</a:t>
            </a:r>
            <a:r>
              <a:rPr lang="en-IN" sz="1200" b="1" dirty="0"/>
              <a:t>: </a:t>
            </a:r>
            <a:r>
              <a:rPr lang="en-IN" sz="1200" dirty="0">
                <a:hlinkClick r:id="rId14"/>
              </a:rPr>
              <a:t>First Data</a:t>
            </a:r>
            <a:r>
              <a:rPr lang="en-IN" sz="1200" dirty="0"/>
              <a:t>, </a:t>
            </a:r>
            <a:r>
              <a:rPr lang="en-IN" sz="1200" dirty="0">
                <a:hlinkClick r:id="rId15"/>
              </a:rPr>
              <a:t>Clover Network</a:t>
            </a:r>
            <a:r>
              <a:rPr lang="en-IN" sz="1200" dirty="0"/>
              <a:t>, </a:t>
            </a:r>
            <a:r>
              <a:rPr lang="en-IN" sz="1200" dirty="0">
                <a:hlinkClick r:id="rId16"/>
              </a:rPr>
              <a:t>Open Solutions</a:t>
            </a:r>
            <a:r>
              <a:rPr lang="en-IN" sz="1200" dirty="0"/>
              <a:t>, </a:t>
            </a:r>
            <a:r>
              <a:rPr lang="en-IN" sz="1200" dirty="0">
                <a:hlinkClick r:id="rId17"/>
              </a:rPr>
              <a:t>MORE</a:t>
            </a:r>
            <a:endParaRPr lang="en-IN" sz="1200" dirty="0"/>
          </a:p>
          <a:p>
            <a:pPr algn="just"/>
            <a:r>
              <a:rPr lang="en-IN" sz="1200" b="1" dirty="0">
                <a:hlinkClick r:id="rId18"/>
              </a:rPr>
              <a:t>Founders</a:t>
            </a:r>
            <a:r>
              <a:rPr lang="en-IN" sz="1200" b="1" dirty="0"/>
              <a:t>: </a:t>
            </a:r>
            <a:r>
              <a:rPr lang="en-IN" sz="1200" dirty="0">
                <a:hlinkClick r:id="rId19"/>
              </a:rPr>
              <a:t>George Dalton</a:t>
            </a:r>
            <a:r>
              <a:rPr lang="en-IN" sz="1200" dirty="0"/>
              <a:t>, </a:t>
            </a:r>
            <a:r>
              <a:rPr lang="en-IN" sz="1200" dirty="0">
                <a:hlinkClick r:id="rId20"/>
              </a:rPr>
              <a:t>Leslie </a:t>
            </a:r>
            <a:r>
              <a:rPr lang="en-IN" sz="1200" dirty="0" err="1">
                <a:hlinkClick r:id="rId20"/>
              </a:rPr>
              <a:t>Muma</a:t>
            </a:r>
            <a:endParaRPr lang="en-IN" sz="1200" dirty="0"/>
          </a:p>
          <a:p>
            <a:pPr algn="just"/>
            <a:endParaRPr lang="en-IN" sz="1200" dirty="0"/>
          </a:p>
        </p:txBody>
      </p:sp>
      <p:sp>
        <p:nvSpPr>
          <p:cNvPr id="4" name="Slide Number Placeholder 3"/>
          <p:cNvSpPr>
            <a:spLocks noGrp="1"/>
          </p:cNvSpPr>
          <p:nvPr>
            <p:ph type="sldNum" sz="quarter" idx="12"/>
          </p:nvPr>
        </p:nvSpPr>
        <p:spPr/>
        <p:txBody>
          <a:bodyPr/>
          <a:lstStyle/>
          <a:p>
            <a:fld id="{3FCAF691-C30B-4477-A4FB-AFF7F164B000}" type="slidenum">
              <a:rPr lang="en-IN" smtClean="0"/>
              <a:t>25</a:t>
            </a:fld>
            <a:endParaRPr lang="en-IN"/>
          </a:p>
        </p:txBody>
      </p:sp>
      <p:sp>
        <p:nvSpPr>
          <p:cNvPr id="5" name="Rectangle 4"/>
          <p:cNvSpPr/>
          <p:nvPr/>
        </p:nvSpPr>
        <p:spPr>
          <a:xfrm>
            <a:off x="4709503" y="1268016"/>
            <a:ext cx="4018548" cy="3416320"/>
          </a:xfrm>
          <a:prstGeom prst="rect">
            <a:avLst/>
          </a:prstGeom>
        </p:spPr>
        <p:txBody>
          <a:bodyPr wrap="square">
            <a:spAutoFit/>
          </a:bodyPr>
          <a:lstStyle/>
          <a:p>
            <a:pPr algn="just"/>
            <a:r>
              <a:rPr lang="en-IN" sz="1200" dirty="0"/>
              <a:t>Bloomberg L.P. is a privately held financial, software, data, and media company headquartered in Midtown Manhattan, New York City. It was founded by Michael Bloomberg in 1981, with the help of Thomas </a:t>
            </a:r>
            <a:r>
              <a:rPr lang="en-IN" sz="1200" dirty="0" err="1"/>
              <a:t>Secunda</a:t>
            </a:r>
            <a:r>
              <a:rPr lang="en-IN" sz="1200" dirty="0"/>
              <a:t>, Duncan MacMillan, Charles </a:t>
            </a:r>
            <a:r>
              <a:rPr lang="en-IN" sz="1200" dirty="0" err="1"/>
              <a:t>Zegar</a:t>
            </a:r>
            <a:r>
              <a:rPr lang="en-IN" sz="1200" dirty="0"/>
              <a:t>, and a 30% ownership investment by Merrill Lynch. </a:t>
            </a:r>
            <a:r>
              <a:rPr lang="en-IN" sz="1200" dirty="0">
                <a:hlinkClick r:id="rId21"/>
              </a:rPr>
              <a:t>Wikipedia</a:t>
            </a:r>
            <a:endParaRPr lang="en-IN" sz="1200" dirty="0"/>
          </a:p>
          <a:p>
            <a:pPr algn="just">
              <a:lnSpc>
                <a:spcPct val="150000"/>
              </a:lnSpc>
            </a:pPr>
            <a:r>
              <a:rPr lang="en-IN" sz="1200" dirty="0">
                <a:hlinkClick r:id="rId22"/>
              </a:rPr>
              <a:t>Revenue</a:t>
            </a:r>
            <a:r>
              <a:rPr lang="en-IN" sz="1200" dirty="0"/>
              <a:t>: 1,000 crores USD (2019)</a:t>
            </a:r>
          </a:p>
          <a:p>
            <a:pPr algn="just">
              <a:lnSpc>
                <a:spcPct val="150000"/>
              </a:lnSpc>
            </a:pPr>
            <a:r>
              <a:rPr lang="en-IN" sz="1200" dirty="0">
                <a:hlinkClick r:id="rId23"/>
              </a:rPr>
              <a:t>CEO</a:t>
            </a:r>
            <a:r>
              <a:rPr lang="en-IN" sz="1200" dirty="0"/>
              <a:t>: </a:t>
            </a:r>
            <a:r>
              <a:rPr lang="en-IN" sz="1200" dirty="0">
                <a:hlinkClick r:id="rId24"/>
              </a:rPr>
              <a:t>Michael Bloomberg</a:t>
            </a:r>
            <a:r>
              <a:rPr lang="en-IN" sz="1200" dirty="0"/>
              <a:t> (31 Dec 2014–)</a:t>
            </a:r>
          </a:p>
          <a:p>
            <a:pPr algn="just">
              <a:lnSpc>
                <a:spcPct val="150000"/>
              </a:lnSpc>
            </a:pPr>
            <a:r>
              <a:rPr lang="en-IN" sz="1200" dirty="0">
                <a:hlinkClick r:id="rId25"/>
              </a:rPr>
              <a:t>Founded</a:t>
            </a:r>
            <a:r>
              <a:rPr lang="en-IN" sz="1200" dirty="0"/>
              <a:t>: 1 October 1981</a:t>
            </a:r>
          </a:p>
          <a:p>
            <a:pPr algn="just">
              <a:lnSpc>
                <a:spcPct val="150000"/>
              </a:lnSpc>
            </a:pPr>
            <a:r>
              <a:rPr lang="en-IN" sz="1200" dirty="0">
                <a:hlinkClick r:id="rId26"/>
              </a:rPr>
              <a:t>Headquarters</a:t>
            </a:r>
            <a:r>
              <a:rPr lang="en-IN" sz="1200" dirty="0"/>
              <a:t>: </a:t>
            </a:r>
            <a:r>
              <a:rPr lang="en-IN" sz="1200" dirty="0">
                <a:hlinkClick r:id="rId27"/>
              </a:rPr>
              <a:t>New York, New York, United States</a:t>
            </a:r>
            <a:endParaRPr lang="en-IN" sz="1200" dirty="0"/>
          </a:p>
          <a:p>
            <a:pPr algn="just">
              <a:lnSpc>
                <a:spcPct val="150000"/>
              </a:lnSpc>
            </a:pPr>
            <a:r>
              <a:rPr lang="en-IN" sz="1200" dirty="0">
                <a:hlinkClick r:id="rId28"/>
              </a:rPr>
              <a:t>Subsidiaries</a:t>
            </a:r>
            <a:r>
              <a:rPr lang="en-IN" sz="1200" dirty="0"/>
              <a:t>: </a:t>
            </a:r>
            <a:r>
              <a:rPr lang="en-IN" sz="1200" dirty="0">
                <a:hlinkClick r:id="rId29"/>
              </a:rPr>
              <a:t>Bloomberg Government</a:t>
            </a:r>
            <a:r>
              <a:rPr lang="en-IN" sz="1200" dirty="0"/>
              <a:t>, </a:t>
            </a:r>
            <a:r>
              <a:rPr lang="en-IN" sz="1200" dirty="0">
                <a:hlinkClick r:id="rId30"/>
              </a:rPr>
              <a:t>Bloomberg Industry Group</a:t>
            </a:r>
            <a:r>
              <a:rPr lang="en-IN" sz="1200" dirty="0"/>
              <a:t>, </a:t>
            </a:r>
            <a:r>
              <a:rPr lang="en-IN" sz="1200" dirty="0">
                <a:hlinkClick r:id="rId31"/>
              </a:rPr>
              <a:t>MORE</a:t>
            </a:r>
            <a:endParaRPr lang="en-IN" sz="1200" dirty="0"/>
          </a:p>
          <a:p>
            <a:pPr algn="just">
              <a:lnSpc>
                <a:spcPct val="150000"/>
              </a:lnSpc>
            </a:pPr>
            <a:r>
              <a:rPr lang="en-IN" sz="1200" dirty="0">
                <a:hlinkClick r:id="rId32"/>
              </a:rPr>
              <a:t>Founders</a:t>
            </a:r>
            <a:r>
              <a:rPr lang="en-IN" sz="1200" dirty="0"/>
              <a:t>: </a:t>
            </a:r>
            <a:r>
              <a:rPr lang="en-IN" sz="1200" dirty="0">
                <a:hlinkClick r:id="rId33"/>
              </a:rPr>
              <a:t>Michael Bloomberg</a:t>
            </a:r>
            <a:r>
              <a:rPr lang="en-IN" sz="1200" dirty="0"/>
              <a:t>, </a:t>
            </a:r>
            <a:r>
              <a:rPr lang="en-IN" sz="1200" dirty="0">
                <a:hlinkClick r:id="rId34"/>
              </a:rPr>
              <a:t>Thomas </a:t>
            </a:r>
            <a:r>
              <a:rPr lang="en-IN" sz="1200" dirty="0" err="1">
                <a:hlinkClick r:id="rId34"/>
              </a:rPr>
              <a:t>Secunda</a:t>
            </a:r>
            <a:r>
              <a:rPr lang="en-IN" sz="1200" dirty="0"/>
              <a:t>, </a:t>
            </a:r>
            <a:r>
              <a:rPr lang="en-IN" sz="1200" dirty="0">
                <a:hlinkClick r:id="rId35"/>
              </a:rPr>
              <a:t>Charles </a:t>
            </a:r>
            <a:r>
              <a:rPr lang="en-IN" sz="1200" dirty="0" err="1">
                <a:hlinkClick r:id="rId35"/>
              </a:rPr>
              <a:t>Zegar</a:t>
            </a:r>
            <a:r>
              <a:rPr lang="en-IN" sz="1200" dirty="0"/>
              <a:t>, </a:t>
            </a:r>
            <a:r>
              <a:rPr lang="en-IN" sz="1200" dirty="0">
                <a:hlinkClick r:id="rId36"/>
              </a:rPr>
              <a:t>Duncan MacMillan</a:t>
            </a:r>
            <a:endParaRPr lang="en-IN" sz="1200" dirty="0"/>
          </a:p>
        </p:txBody>
      </p:sp>
    </p:spTree>
    <p:extLst>
      <p:ext uri="{BB962C8B-B14F-4D97-AF65-F5344CB8AC3E}">
        <p14:creationId xmlns:p14="http://schemas.microsoft.com/office/powerpoint/2010/main" val="39403599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Who</a:t>
            </a:r>
          </a:p>
        </p:txBody>
      </p:sp>
      <p:sp>
        <p:nvSpPr>
          <p:cNvPr id="3" name="Content Placeholder 2"/>
          <p:cNvSpPr>
            <a:spLocks noGrp="1"/>
          </p:cNvSpPr>
          <p:nvPr>
            <p:ph idx="1"/>
          </p:nvPr>
        </p:nvSpPr>
        <p:spPr>
          <a:xfrm>
            <a:off x="628650" y="1024403"/>
            <a:ext cx="7886700" cy="3608320"/>
          </a:xfrm>
        </p:spPr>
        <p:txBody>
          <a:bodyPr>
            <a:normAutofit/>
          </a:bodyPr>
          <a:lstStyle/>
          <a:p>
            <a:pPr marL="0" indent="0" algn="just">
              <a:buNone/>
            </a:pPr>
            <a:r>
              <a:rPr lang="en-US" smtClean="0"/>
              <a:t>The center </a:t>
            </a:r>
            <a:r>
              <a:rPr lang="en-US" dirty="0"/>
              <a:t>of the business model of </a:t>
            </a:r>
            <a:r>
              <a:rPr lang="en-US" dirty="0" err="1"/>
              <a:t>fintech</a:t>
            </a:r>
            <a:r>
              <a:rPr lang="en-US" dirty="0"/>
              <a:t> initiatives, there is a service.</a:t>
            </a:r>
          </a:p>
          <a:p>
            <a:pPr algn="just"/>
            <a:r>
              <a:rPr lang="en-US" dirty="0"/>
              <a:t>The subsequent business relationship established through the service </a:t>
            </a:r>
            <a:r>
              <a:rPr lang="en-US" dirty="0" smtClean="0"/>
              <a:t>may have </a:t>
            </a:r>
            <a:r>
              <a:rPr lang="en-US" dirty="0"/>
              <a:t>different forms depending on the nature of the subjects that </a:t>
            </a:r>
            <a:r>
              <a:rPr lang="en-US" dirty="0" smtClean="0"/>
              <a:t>are </a:t>
            </a:r>
            <a:r>
              <a:rPr lang="en-IN" dirty="0" smtClean="0"/>
              <a:t>making </a:t>
            </a:r>
            <a:r>
              <a:rPr lang="en-IN" dirty="0"/>
              <a:t>use of it:</a:t>
            </a:r>
          </a:p>
          <a:p>
            <a:pPr marL="0" indent="0" algn="just">
              <a:buNone/>
            </a:pPr>
            <a:r>
              <a:rPr lang="en-IN" dirty="0"/>
              <a:t>1. P2P—person-to-person services</a:t>
            </a:r>
          </a:p>
          <a:p>
            <a:pPr marL="0" indent="0" algn="just">
              <a:buNone/>
            </a:pPr>
            <a:r>
              <a:rPr lang="en-IN" dirty="0"/>
              <a:t>2. B2P—business-to-person services</a:t>
            </a:r>
          </a:p>
          <a:p>
            <a:pPr marL="0" indent="0" algn="just">
              <a:buNone/>
            </a:pPr>
            <a:r>
              <a:rPr lang="en-IN" dirty="0"/>
              <a:t>3. P2B—person-to-business services</a:t>
            </a:r>
          </a:p>
          <a:p>
            <a:pPr marL="0" indent="0" algn="just">
              <a:buNone/>
            </a:pPr>
            <a:r>
              <a:rPr lang="en-IN" dirty="0"/>
              <a:t>4. B2B—business-to-business services</a:t>
            </a:r>
          </a:p>
        </p:txBody>
      </p:sp>
      <p:sp>
        <p:nvSpPr>
          <p:cNvPr id="4" name="Slide Number Placeholder 3"/>
          <p:cNvSpPr>
            <a:spLocks noGrp="1"/>
          </p:cNvSpPr>
          <p:nvPr>
            <p:ph type="sldNum" sz="quarter" idx="12"/>
          </p:nvPr>
        </p:nvSpPr>
        <p:spPr/>
        <p:txBody>
          <a:bodyPr/>
          <a:lstStyle/>
          <a:p>
            <a:fld id="{3FCAF691-C30B-4477-A4FB-AFF7F164B000}" type="slidenum">
              <a:rPr lang="en-IN" smtClean="0"/>
              <a:t>26</a:t>
            </a:fld>
            <a:endParaRPr lang="en-IN"/>
          </a:p>
        </p:txBody>
      </p:sp>
      <p:sp>
        <p:nvSpPr>
          <p:cNvPr id="5" name="Rectangle 4"/>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403621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linds(horizontal)">
                                      <p:cBhvr>
                                        <p:cTn id="13" dur="500"/>
                                        <p:tgtEl>
                                          <p:spTgt spid="3">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blinds(horizontal)">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178325"/>
          </a:xfrm>
        </p:spPr>
        <p:txBody>
          <a:bodyPr>
            <a:normAutofit fontScale="90000"/>
          </a:bodyPr>
          <a:lstStyle/>
          <a:p>
            <a:r>
              <a:rPr lang="en-US" dirty="0"/>
              <a:t>P2P</a:t>
            </a:r>
            <a:endParaRPr lang="en-IN" dirty="0"/>
          </a:p>
        </p:txBody>
      </p:sp>
      <p:sp>
        <p:nvSpPr>
          <p:cNvPr id="3" name="Content Placeholder 2"/>
          <p:cNvSpPr>
            <a:spLocks noGrp="1"/>
          </p:cNvSpPr>
          <p:nvPr>
            <p:ph idx="1"/>
          </p:nvPr>
        </p:nvSpPr>
        <p:spPr>
          <a:xfrm>
            <a:off x="628650" y="618768"/>
            <a:ext cx="7886700" cy="4255740"/>
          </a:xfrm>
        </p:spPr>
        <p:txBody>
          <a:bodyPr>
            <a:normAutofit fontScale="85000" lnSpcReduction="20000"/>
          </a:bodyPr>
          <a:lstStyle/>
          <a:p>
            <a:pPr marL="0" indent="0" algn="just">
              <a:buNone/>
            </a:pPr>
            <a:r>
              <a:rPr lang="en-US" dirty="0"/>
              <a:t>P2P business model works, with reference to Lending Club and </a:t>
            </a:r>
            <a:r>
              <a:rPr lang="en-US" dirty="0" smtClean="0"/>
              <a:t>other credit </a:t>
            </a:r>
            <a:r>
              <a:rPr lang="en-US" dirty="0"/>
              <a:t>companies, it is possible to consider the following simplified </a:t>
            </a:r>
            <a:r>
              <a:rPr lang="en-US" dirty="0" smtClean="0"/>
              <a:t>process</a:t>
            </a:r>
          </a:p>
          <a:p>
            <a:pPr algn="just"/>
            <a:r>
              <a:rPr lang="en-US" dirty="0"/>
              <a:t>1. Borrower applies for a loan to the lending platform.</a:t>
            </a:r>
          </a:p>
          <a:p>
            <a:pPr algn="just"/>
            <a:r>
              <a:rPr lang="en-US" dirty="0"/>
              <a:t>2. The lending platform commits to the borrower.</a:t>
            </a:r>
          </a:p>
          <a:p>
            <a:pPr algn="just"/>
            <a:r>
              <a:rPr lang="en-US" dirty="0"/>
              <a:t>3. The lending platform informs the partner bank that the borrower </a:t>
            </a:r>
            <a:r>
              <a:rPr lang="en-US" dirty="0" smtClean="0"/>
              <a:t>is verified </a:t>
            </a:r>
            <a:r>
              <a:rPr lang="en-US" dirty="0"/>
              <a:t>and investors have committed.</a:t>
            </a:r>
          </a:p>
          <a:p>
            <a:pPr algn="just"/>
            <a:r>
              <a:rPr lang="en-US" dirty="0"/>
              <a:t>4. The partner bank issues the actual loan to the borrower.</a:t>
            </a:r>
          </a:p>
          <a:p>
            <a:pPr algn="just"/>
            <a:r>
              <a:rPr lang="en-US" dirty="0"/>
              <a:t>5. The borrower sends a loan note to the partner bank.</a:t>
            </a:r>
          </a:p>
          <a:p>
            <a:pPr algn="just"/>
            <a:r>
              <a:rPr lang="en-US" dirty="0"/>
              <a:t>6. The lender/investor gives cash to the lending platform.</a:t>
            </a:r>
          </a:p>
          <a:p>
            <a:pPr algn="just"/>
            <a:r>
              <a:rPr lang="en-US" dirty="0"/>
              <a:t>7. The lending platform purchases the loan note using the </a:t>
            </a:r>
            <a:r>
              <a:rPr lang="en-US" dirty="0" smtClean="0"/>
              <a:t>lender’s/ investor’s cash </a:t>
            </a:r>
            <a:r>
              <a:rPr lang="en-US" dirty="0"/>
              <a:t>from the partner bank.</a:t>
            </a:r>
          </a:p>
          <a:p>
            <a:pPr algn="just"/>
            <a:r>
              <a:rPr lang="en-US" dirty="0"/>
              <a:t>8. The partner bank sends the loan note to the lending platform.</a:t>
            </a:r>
          </a:p>
          <a:p>
            <a:pPr algn="just"/>
            <a:r>
              <a:rPr lang="en-US" dirty="0"/>
              <a:t>9. The lending platform sends the loan note to the lender/investor.</a:t>
            </a:r>
          </a:p>
          <a:p>
            <a:pPr algn="just"/>
            <a:r>
              <a:rPr lang="en-US" dirty="0"/>
              <a:t>10. When the due time is reached, the borrower pays back the lending</a:t>
            </a:r>
          </a:p>
          <a:p>
            <a:pPr algn="just"/>
            <a:r>
              <a:rPr lang="en-US" dirty="0"/>
              <a:t>platform, which then pays back the lender/investor</a:t>
            </a:r>
            <a:endParaRPr lang="en-IN" dirty="0"/>
          </a:p>
        </p:txBody>
      </p:sp>
      <p:sp>
        <p:nvSpPr>
          <p:cNvPr id="4" name="Slide Number Placeholder 3"/>
          <p:cNvSpPr>
            <a:spLocks noGrp="1"/>
          </p:cNvSpPr>
          <p:nvPr>
            <p:ph type="sldNum" sz="quarter" idx="12"/>
          </p:nvPr>
        </p:nvSpPr>
        <p:spPr/>
        <p:txBody>
          <a:bodyPr/>
          <a:lstStyle/>
          <a:p>
            <a:fld id="{3FCAF691-C30B-4477-A4FB-AFF7F164B000}" type="slidenum">
              <a:rPr lang="en-IN" smtClean="0"/>
              <a:t>27</a:t>
            </a:fld>
            <a:endParaRPr lang="en-IN"/>
          </a:p>
        </p:txBody>
      </p:sp>
      <p:sp>
        <p:nvSpPr>
          <p:cNvPr id="5" name="Rectangle 4"/>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10646195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B2P</a:t>
            </a:r>
            <a:endParaRPr lang="en-IN" dirty="0"/>
          </a:p>
        </p:txBody>
      </p:sp>
      <p:sp>
        <p:nvSpPr>
          <p:cNvPr id="3" name="Content Placeholder 2"/>
          <p:cNvSpPr>
            <a:spLocks noGrp="1"/>
          </p:cNvSpPr>
          <p:nvPr>
            <p:ph idx="1"/>
          </p:nvPr>
        </p:nvSpPr>
        <p:spPr/>
        <p:txBody>
          <a:bodyPr>
            <a:normAutofit/>
          </a:bodyPr>
          <a:lstStyle/>
          <a:p>
            <a:pPr algn="just"/>
            <a:r>
              <a:rPr lang="en-US" dirty="0"/>
              <a:t>The ATM is the typical example of B2P: the customer can easily </a:t>
            </a:r>
            <a:r>
              <a:rPr lang="en-US" dirty="0" smtClean="0"/>
              <a:t>access an ATM, withdraw money, and make a variety of financial transactions while </a:t>
            </a:r>
            <a:r>
              <a:rPr lang="en-US" dirty="0"/>
              <a:t>consistently saving time and </a:t>
            </a:r>
            <a:r>
              <a:rPr lang="en-US" dirty="0" smtClean="0"/>
              <a:t>resources.</a:t>
            </a:r>
          </a:p>
          <a:p>
            <a:pPr algn="just"/>
            <a:endParaRPr lang="en-US" dirty="0"/>
          </a:p>
          <a:p>
            <a:pPr algn="just"/>
            <a:r>
              <a:rPr lang="en-US" dirty="0"/>
              <a:t> </a:t>
            </a:r>
            <a:r>
              <a:rPr lang="en-US" u="sng" dirty="0">
                <a:hlinkClick r:id="rId2"/>
              </a:rPr>
              <a:t>Cash apps like PayPal</a:t>
            </a:r>
            <a:r>
              <a:rPr lang="en-US" dirty="0"/>
              <a:t>, </a:t>
            </a:r>
            <a:r>
              <a:rPr lang="en-US" dirty="0" err="1"/>
              <a:t>Venmo</a:t>
            </a:r>
            <a:r>
              <a:rPr lang="en-US" dirty="0"/>
              <a:t> and Apple Pay all allow clients or customers to transfer money via the internet or mobile technology, and budgeting apps like Mint allow customers to manage their finances and expenses. </a:t>
            </a:r>
            <a:endParaRPr lang="en-US" dirty="0" smtClean="0"/>
          </a:p>
        </p:txBody>
      </p:sp>
      <p:sp>
        <p:nvSpPr>
          <p:cNvPr id="4" name="Slide Number Placeholder 3"/>
          <p:cNvSpPr>
            <a:spLocks noGrp="1"/>
          </p:cNvSpPr>
          <p:nvPr>
            <p:ph type="sldNum" sz="quarter" idx="12"/>
          </p:nvPr>
        </p:nvSpPr>
        <p:spPr/>
        <p:txBody>
          <a:bodyPr/>
          <a:lstStyle/>
          <a:p>
            <a:fld id="{3FCAF691-C30B-4477-A4FB-AFF7F164B000}" type="slidenum">
              <a:rPr lang="en-IN" smtClean="0"/>
              <a:t>28</a:t>
            </a:fld>
            <a:endParaRPr lang="en-IN"/>
          </a:p>
        </p:txBody>
      </p:sp>
      <p:sp>
        <p:nvSpPr>
          <p:cNvPr id="5" name="Rectangle 4"/>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22656856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P2B</a:t>
            </a:r>
          </a:p>
        </p:txBody>
      </p:sp>
      <p:sp>
        <p:nvSpPr>
          <p:cNvPr id="3" name="Content Placeholder 2"/>
          <p:cNvSpPr>
            <a:spLocks noGrp="1"/>
          </p:cNvSpPr>
          <p:nvPr>
            <p:ph idx="1"/>
          </p:nvPr>
        </p:nvSpPr>
        <p:spPr/>
        <p:txBody>
          <a:bodyPr/>
          <a:lstStyle/>
          <a:p>
            <a:pPr marL="0" indent="0">
              <a:buNone/>
            </a:pPr>
            <a:r>
              <a:rPr lang="en-US" dirty="0"/>
              <a:t>T</a:t>
            </a:r>
            <a:r>
              <a:rPr lang="en-US" dirty="0" smtClean="0"/>
              <a:t>he </a:t>
            </a:r>
            <a:r>
              <a:rPr lang="en-US" dirty="0"/>
              <a:t>second type of financial </a:t>
            </a:r>
            <a:r>
              <a:rPr lang="en-IN" dirty="0"/>
              <a:t>services are P2B ones.</a:t>
            </a:r>
          </a:p>
          <a:p>
            <a:r>
              <a:rPr lang="en-IN" dirty="0"/>
              <a:t>Trading</a:t>
            </a:r>
          </a:p>
          <a:p>
            <a:r>
              <a:rPr lang="en-IN" dirty="0"/>
              <a:t>Crowdfunding </a:t>
            </a:r>
          </a:p>
          <a:p>
            <a:r>
              <a:rPr lang="en-IN" dirty="0"/>
              <a:t>Deposit</a:t>
            </a:r>
          </a:p>
          <a:p>
            <a:r>
              <a:rPr lang="en-IN" dirty="0"/>
              <a:t>Virtual currencies</a:t>
            </a:r>
          </a:p>
          <a:p>
            <a:r>
              <a:rPr lang="en-IN" dirty="0"/>
              <a:t>Insurance</a:t>
            </a:r>
          </a:p>
          <a:p>
            <a:endParaRPr lang="en-IN" dirty="0"/>
          </a:p>
        </p:txBody>
      </p:sp>
      <p:sp>
        <p:nvSpPr>
          <p:cNvPr id="4" name="Slide Number Placeholder 3"/>
          <p:cNvSpPr>
            <a:spLocks noGrp="1"/>
          </p:cNvSpPr>
          <p:nvPr>
            <p:ph type="sldNum" sz="quarter" idx="12"/>
          </p:nvPr>
        </p:nvSpPr>
        <p:spPr/>
        <p:txBody>
          <a:bodyPr/>
          <a:lstStyle/>
          <a:p>
            <a:fld id="{3FCAF691-C30B-4477-A4FB-AFF7F164B000}" type="slidenum">
              <a:rPr lang="en-IN" smtClean="0"/>
              <a:t>29</a:t>
            </a:fld>
            <a:endParaRPr lang="en-IN"/>
          </a:p>
        </p:txBody>
      </p:sp>
      <p:sp>
        <p:nvSpPr>
          <p:cNvPr id="5" name="Rectangle 4"/>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9848475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69915"/>
          </a:xfrm>
        </p:spPr>
        <p:txBody>
          <a:bodyPr>
            <a:normAutofit fontScale="90000"/>
          </a:bodyPr>
          <a:lstStyle/>
          <a:p>
            <a:r>
              <a:rPr lang="en-US" sz="3600" b="1" dirty="0" smtClean="0"/>
              <a:t>				Unit 2 Contents</a:t>
            </a:r>
            <a:endParaRPr lang="en-IN" dirty="0"/>
          </a:p>
        </p:txBody>
      </p:sp>
      <p:sp>
        <p:nvSpPr>
          <p:cNvPr id="3" name="Content Placeholder 2"/>
          <p:cNvSpPr>
            <a:spLocks noGrp="1"/>
          </p:cNvSpPr>
          <p:nvPr>
            <p:ph idx="1"/>
          </p:nvPr>
        </p:nvSpPr>
        <p:spPr>
          <a:xfrm>
            <a:off x="518647" y="475443"/>
            <a:ext cx="7886700" cy="4291819"/>
          </a:xfrm>
        </p:spPr>
        <p:txBody>
          <a:bodyPr>
            <a:noAutofit/>
          </a:bodyPr>
          <a:lstStyle/>
          <a:p>
            <a:pPr marL="0" indent="0">
              <a:buNone/>
            </a:pPr>
            <a:r>
              <a:rPr lang="en-US" sz="1200" dirty="0" smtClean="0"/>
              <a:t>Part A :</a:t>
            </a:r>
          </a:p>
          <a:p>
            <a:r>
              <a:rPr lang="en-US" sz="900" dirty="0"/>
              <a:t>Introduction, </a:t>
            </a:r>
            <a:endParaRPr lang="en-US" sz="900" dirty="0" smtClean="0"/>
          </a:p>
          <a:p>
            <a:r>
              <a:rPr lang="en-US" sz="900" dirty="0" smtClean="0"/>
              <a:t>Classification</a:t>
            </a:r>
            <a:r>
              <a:rPr lang="en-US" sz="900" dirty="0"/>
              <a:t>, </a:t>
            </a:r>
            <a:endParaRPr lang="en-US" sz="900" dirty="0" smtClean="0"/>
          </a:p>
          <a:p>
            <a:r>
              <a:rPr lang="en-US" sz="900" dirty="0" smtClean="0"/>
              <a:t>Five </a:t>
            </a:r>
            <a:r>
              <a:rPr lang="en-US" sz="900" dirty="0" err="1"/>
              <a:t>Ws</a:t>
            </a:r>
            <a:r>
              <a:rPr lang="en-US" sz="900" dirty="0"/>
              <a:t> and one H : </a:t>
            </a:r>
            <a:endParaRPr lang="en-US" sz="900" dirty="0" smtClean="0"/>
          </a:p>
          <a:p>
            <a:r>
              <a:rPr lang="en-US" sz="900" dirty="0" smtClean="0"/>
              <a:t>1</a:t>
            </a:r>
            <a:r>
              <a:rPr lang="en-US" sz="900" dirty="0"/>
              <a:t>. Why a </a:t>
            </a:r>
            <a:r>
              <a:rPr lang="en-US" sz="900" dirty="0" err="1"/>
              <a:t>fintech</a:t>
            </a:r>
            <a:r>
              <a:rPr lang="en-US" sz="900" dirty="0"/>
              <a:t> initiative was born? </a:t>
            </a:r>
            <a:endParaRPr lang="en-US" sz="900" dirty="0" smtClean="0"/>
          </a:p>
          <a:p>
            <a:r>
              <a:rPr lang="en-US" sz="900" dirty="0" smtClean="0"/>
              <a:t>2</a:t>
            </a:r>
            <a:r>
              <a:rPr lang="en-US" sz="900" dirty="0"/>
              <a:t>. For whom was it born? </a:t>
            </a:r>
            <a:endParaRPr lang="en-US" sz="900" dirty="0" smtClean="0"/>
          </a:p>
          <a:p>
            <a:r>
              <a:rPr lang="en-US" sz="900" dirty="0" smtClean="0"/>
              <a:t>3</a:t>
            </a:r>
            <a:r>
              <a:rPr lang="en-US" sz="900" dirty="0"/>
              <a:t>. Which are the services it aims to provide? </a:t>
            </a:r>
            <a:endParaRPr lang="en-US" sz="900" dirty="0" smtClean="0"/>
          </a:p>
          <a:p>
            <a:r>
              <a:rPr lang="en-US" sz="900" dirty="0" smtClean="0"/>
              <a:t>4</a:t>
            </a:r>
            <a:r>
              <a:rPr lang="en-US" sz="900" dirty="0"/>
              <a:t>. Where does it aim to perform its business? </a:t>
            </a:r>
            <a:endParaRPr lang="en-US" sz="900" dirty="0" smtClean="0"/>
          </a:p>
          <a:p>
            <a:r>
              <a:rPr lang="en-US" sz="900" dirty="0" smtClean="0"/>
              <a:t>5</a:t>
            </a:r>
            <a:r>
              <a:rPr lang="en-US" sz="900" dirty="0"/>
              <a:t>. When does it aim to operate, within the framework of the financial cycle? </a:t>
            </a:r>
            <a:endParaRPr lang="en-US" sz="900" dirty="0" smtClean="0"/>
          </a:p>
          <a:p>
            <a:r>
              <a:rPr lang="en-US" sz="900" dirty="0" smtClean="0"/>
              <a:t>6.How </a:t>
            </a:r>
            <a:r>
              <a:rPr lang="en-US" sz="900" dirty="0"/>
              <a:t>is </a:t>
            </a:r>
            <a:r>
              <a:rPr lang="en-US" sz="900" dirty="0" err="1"/>
              <a:t>fintech</a:t>
            </a:r>
            <a:r>
              <a:rPr lang="en-US" sz="900" dirty="0"/>
              <a:t> working? </a:t>
            </a:r>
          </a:p>
          <a:p>
            <a:r>
              <a:rPr lang="en-US" sz="1050" dirty="0" smtClean="0">
                <a:solidFill>
                  <a:schemeClr val="bg1">
                    <a:lumMod val="75000"/>
                  </a:schemeClr>
                </a:solidFill>
              </a:rPr>
              <a:t>Part B :</a:t>
            </a:r>
          </a:p>
          <a:p>
            <a:r>
              <a:rPr lang="en-US" sz="1050" dirty="0" smtClean="0">
                <a:solidFill>
                  <a:schemeClr val="bg1">
                    <a:lumMod val="75000"/>
                  </a:schemeClr>
                </a:solidFill>
              </a:rPr>
              <a:t>The </a:t>
            </a:r>
            <a:r>
              <a:rPr lang="en-US" sz="1050" dirty="0">
                <a:solidFill>
                  <a:schemeClr val="bg1">
                    <a:lumMod val="75000"/>
                  </a:schemeClr>
                </a:solidFill>
              </a:rPr>
              <a:t>organization and its elements, </a:t>
            </a:r>
            <a:endParaRPr lang="en-US" sz="1050" dirty="0" smtClean="0">
              <a:solidFill>
                <a:schemeClr val="bg1">
                  <a:lumMod val="75000"/>
                </a:schemeClr>
              </a:solidFill>
            </a:endParaRPr>
          </a:p>
          <a:p>
            <a:r>
              <a:rPr lang="en-US" sz="1050" dirty="0" smtClean="0">
                <a:solidFill>
                  <a:schemeClr val="bg1">
                    <a:lumMod val="75000"/>
                  </a:schemeClr>
                </a:solidFill>
              </a:rPr>
              <a:t>The </a:t>
            </a:r>
            <a:r>
              <a:rPr lang="en-US" sz="1050" dirty="0">
                <a:solidFill>
                  <a:schemeClr val="bg1">
                    <a:lumMod val="75000"/>
                  </a:schemeClr>
                </a:solidFill>
              </a:rPr>
              <a:t>V4 business model framework, </a:t>
            </a:r>
            <a:endParaRPr lang="en-US" sz="1050" dirty="0" smtClean="0">
              <a:solidFill>
                <a:schemeClr val="bg1">
                  <a:lumMod val="75000"/>
                </a:schemeClr>
              </a:solidFill>
            </a:endParaRPr>
          </a:p>
          <a:p>
            <a:r>
              <a:rPr lang="en-US" sz="1050" dirty="0" smtClean="0">
                <a:solidFill>
                  <a:schemeClr val="bg1">
                    <a:lumMod val="75000"/>
                  </a:schemeClr>
                </a:solidFill>
              </a:rPr>
              <a:t>A </a:t>
            </a:r>
            <a:r>
              <a:rPr lang="en-US" sz="1050" dirty="0">
                <a:solidFill>
                  <a:schemeClr val="bg1">
                    <a:lumMod val="75000"/>
                  </a:schemeClr>
                </a:solidFill>
              </a:rPr>
              <a:t>Business Model, </a:t>
            </a:r>
            <a:endParaRPr lang="en-US" sz="1050" dirty="0" smtClean="0">
              <a:solidFill>
                <a:schemeClr val="bg1">
                  <a:lumMod val="75000"/>
                </a:schemeClr>
              </a:solidFill>
            </a:endParaRPr>
          </a:p>
          <a:p>
            <a:r>
              <a:rPr lang="en-US" sz="1050" dirty="0" smtClean="0">
                <a:solidFill>
                  <a:schemeClr val="bg1">
                    <a:lumMod val="75000"/>
                  </a:schemeClr>
                </a:solidFill>
              </a:rPr>
              <a:t>A </a:t>
            </a:r>
            <a:r>
              <a:rPr lang="en-US" sz="1050" dirty="0">
                <a:solidFill>
                  <a:schemeClr val="bg1">
                    <a:lumMod val="75000"/>
                  </a:schemeClr>
                </a:solidFill>
              </a:rPr>
              <a:t>Business Model for Fintech, </a:t>
            </a:r>
            <a:endParaRPr lang="en-US" sz="1050" dirty="0" smtClean="0">
              <a:solidFill>
                <a:schemeClr val="bg1">
                  <a:lumMod val="75000"/>
                </a:schemeClr>
              </a:solidFill>
            </a:endParaRPr>
          </a:p>
          <a:p>
            <a:r>
              <a:rPr lang="en-US" sz="1050" dirty="0" smtClean="0">
                <a:solidFill>
                  <a:schemeClr val="bg1">
                    <a:lumMod val="75000"/>
                  </a:schemeClr>
                </a:solidFill>
              </a:rPr>
              <a:t>Revenue—Focus </a:t>
            </a:r>
            <a:r>
              <a:rPr lang="en-US" sz="1050" dirty="0">
                <a:solidFill>
                  <a:schemeClr val="bg1">
                    <a:lumMod val="75000"/>
                  </a:schemeClr>
                </a:solidFill>
              </a:rPr>
              <a:t>on Customer Lifetime Value, Components of an effective marketing plan. </a:t>
            </a:r>
            <a:endParaRPr lang="en-IN" sz="600" dirty="0">
              <a:solidFill>
                <a:schemeClr val="bg1">
                  <a:lumMod val="75000"/>
                </a:schemeClr>
              </a:solidFill>
            </a:endParaRPr>
          </a:p>
        </p:txBody>
      </p:sp>
      <p:sp>
        <p:nvSpPr>
          <p:cNvPr id="4" name="Slide Number Placeholder 3"/>
          <p:cNvSpPr>
            <a:spLocks noGrp="1"/>
          </p:cNvSpPr>
          <p:nvPr>
            <p:ph type="sldNum" sz="quarter" idx="12"/>
          </p:nvPr>
        </p:nvSpPr>
        <p:spPr/>
        <p:txBody>
          <a:bodyPr/>
          <a:lstStyle/>
          <a:p>
            <a:fld id="{3FCAF691-C30B-4477-A4FB-AFF7F164B000}" type="slidenum">
              <a:rPr lang="en-IN" smtClean="0"/>
              <a:t>3</a:t>
            </a:fld>
            <a:endParaRPr lang="en-IN"/>
          </a:p>
        </p:txBody>
      </p:sp>
      <p:sp>
        <p:nvSpPr>
          <p:cNvPr id="5" name="Rectangle 4"/>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18346842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530553"/>
          </a:xfrm>
        </p:spPr>
        <p:txBody>
          <a:bodyPr/>
          <a:lstStyle/>
          <a:p>
            <a:r>
              <a:rPr lang="en-US" dirty="0"/>
              <a:t>B2B</a:t>
            </a:r>
            <a:endParaRPr lang="en-IN" dirty="0"/>
          </a:p>
        </p:txBody>
      </p:sp>
      <p:sp>
        <p:nvSpPr>
          <p:cNvPr id="3" name="Content Placeholder 2"/>
          <p:cNvSpPr>
            <a:spLocks noGrp="1"/>
          </p:cNvSpPr>
          <p:nvPr>
            <p:ph idx="1"/>
          </p:nvPr>
        </p:nvSpPr>
        <p:spPr>
          <a:xfrm>
            <a:off x="628650" y="819345"/>
            <a:ext cx="7886700" cy="3813378"/>
          </a:xfrm>
        </p:spPr>
        <p:txBody>
          <a:bodyPr/>
          <a:lstStyle/>
          <a:p>
            <a:pPr marL="0" indent="0">
              <a:buNone/>
            </a:pPr>
            <a:r>
              <a:rPr lang="en-US" dirty="0"/>
              <a:t>B2B services refer to the existing economic transactions between two</a:t>
            </a:r>
          </a:p>
          <a:p>
            <a:pPr marL="0" indent="0">
              <a:buNone/>
            </a:pPr>
            <a:r>
              <a:rPr lang="en-US" dirty="0"/>
              <a:t>or more companies. Companies that are willing to establish business</a:t>
            </a:r>
          </a:p>
          <a:p>
            <a:r>
              <a:rPr lang="en-US" dirty="0"/>
              <a:t>R</a:t>
            </a:r>
            <a:r>
              <a:rPr lang="en-US" dirty="0" smtClean="0"/>
              <a:t>elationships </a:t>
            </a:r>
            <a:r>
              <a:rPr lang="en-US" dirty="0"/>
              <a:t>with other companies with the aim of maximizing </a:t>
            </a:r>
            <a:r>
              <a:rPr lang="en-US" dirty="0" smtClean="0"/>
              <a:t>opportunities for </a:t>
            </a:r>
            <a:r>
              <a:rPr lang="en-US" dirty="0"/>
              <a:t>both partners follow a B2B model. </a:t>
            </a:r>
            <a:endParaRPr lang="en-US" dirty="0" smtClean="0"/>
          </a:p>
          <a:p>
            <a:r>
              <a:rPr lang="en-US" dirty="0" smtClean="0"/>
              <a:t>Relationships between companies </a:t>
            </a:r>
            <a:r>
              <a:rPr lang="en-US" dirty="0"/>
              <a:t>are complex and difficult to manage, but they are one of </a:t>
            </a:r>
            <a:r>
              <a:rPr lang="en-US" dirty="0" smtClean="0"/>
              <a:t>the </a:t>
            </a:r>
            <a:r>
              <a:rPr lang="en-IN" dirty="0" smtClean="0"/>
              <a:t>best </a:t>
            </a:r>
            <a:r>
              <a:rPr lang="en-IN" dirty="0"/>
              <a:t>catalysts for innovation.</a:t>
            </a:r>
          </a:p>
        </p:txBody>
      </p:sp>
      <p:sp>
        <p:nvSpPr>
          <p:cNvPr id="4" name="Slide Number Placeholder 3"/>
          <p:cNvSpPr>
            <a:spLocks noGrp="1"/>
          </p:cNvSpPr>
          <p:nvPr>
            <p:ph type="sldNum" sz="quarter" idx="12"/>
          </p:nvPr>
        </p:nvSpPr>
        <p:spPr/>
        <p:txBody>
          <a:bodyPr/>
          <a:lstStyle/>
          <a:p>
            <a:fld id="{3FCAF691-C30B-4477-A4FB-AFF7F164B000}" type="slidenum">
              <a:rPr lang="en-IN" smtClean="0"/>
              <a:t>30</a:t>
            </a:fld>
            <a:endParaRPr lang="en-IN"/>
          </a:p>
        </p:txBody>
      </p:sp>
      <p:sp>
        <p:nvSpPr>
          <p:cNvPr id="5" name="Rectangle 4"/>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7053569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Fintech initiatives follow a B2B model operates </a:t>
            </a:r>
            <a:r>
              <a:rPr lang="en-IN" dirty="0"/>
              <a:t>in the following areas:</a:t>
            </a:r>
          </a:p>
          <a:p>
            <a:pPr marL="0" indent="0">
              <a:buNone/>
            </a:pPr>
            <a:r>
              <a:rPr lang="en-IN" dirty="0"/>
              <a:t>• Money transfer</a:t>
            </a:r>
          </a:p>
          <a:p>
            <a:pPr marL="0" indent="0">
              <a:buNone/>
            </a:pPr>
            <a:r>
              <a:rPr lang="en-IN" dirty="0"/>
              <a:t>• Credit for SMEs</a:t>
            </a:r>
          </a:p>
          <a:p>
            <a:r>
              <a:rPr lang="en-US" dirty="0"/>
              <a:t>Provision of advanced services and packages to financial institutions</a:t>
            </a:r>
          </a:p>
          <a:p>
            <a:pPr marL="0" indent="0">
              <a:buNone/>
            </a:pPr>
            <a:r>
              <a:rPr lang="en-US" dirty="0"/>
              <a:t>• Support for the internationalization of the businesses</a:t>
            </a:r>
          </a:p>
          <a:p>
            <a:pPr marL="0" indent="0">
              <a:buNone/>
            </a:pPr>
            <a:r>
              <a:rPr lang="en-US" dirty="0"/>
              <a:t>• Other professional services to the businesses</a:t>
            </a:r>
          </a:p>
          <a:p>
            <a:endParaRPr lang="en-IN" dirty="0"/>
          </a:p>
        </p:txBody>
      </p:sp>
      <p:sp>
        <p:nvSpPr>
          <p:cNvPr id="4" name="Slide Number Placeholder 3"/>
          <p:cNvSpPr>
            <a:spLocks noGrp="1"/>
          </p:cNvSpPr>
          <p:nvPr>
            <p:ph type="sldNum" sz="quarter" idx="12"/>
          </p:nvPr>
        </p:nvSpPr>
        <p:spPr/>
        <p:txBody>
          <a:bodyPr/>
          <a:lstStyle/>
          <a:p>
            <a:fld id="{3FCAF691-C30B-4477-A4FB-AFF7F164B000}" type="slidenum">
              <a:rPr lang="en-IN" smtClean="0"/>
              <a:t>31</a:t>
            </a:fld>
            <a:endParaRPr lang="en-IN"/>
          </a:p>
        </p:txBody>
      </p:sp>
      <p:sp>
        <p:nvSpPr>
          <p:cNvPr id="5" name="Rectangle 4"/>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25"/>
            <a:ext cx="724623" cy="819345"/>
          </a:xfrm>
          <a:prstGeom prst="rect">
            <a:avLst/>
          </a:prstGeom>
        </p:spPr>
      </p:pic>
    </p:spTree>
    <p:extLst>
      <p:ext uri="{BB962C8B-B14F-4D97-AF65-F5344CB8AC3E}">
        <p14:creationId xmlns:p14="http://schemas.microsoft.com/office/powerpoint/2010/main" val="21069605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dirty="0" smtClean="0"/>
              <a:t>Before </a:t>
            </a:r>
            <a:r>
              <a:rPr lang="en-US" dirty="0" err="1"/>
              <a:t>fintech</a:t>
            </a:r>
            <a:r>
              <a:rPr lang="en-US" dirty="0"/>
              <a:t> was developed, businesses would go to banks to obtain loans and financing. But with the advent of </a:t>
            </a:r>
            <a:r>
              <a:rPr lang="en-US" dirty="0" err="1"/>
              <a:t>fintech</a:t>
            </a:r>
            <a:r>
              <a:rPr lang="en-US" dirty="0"/>
              <a:t>, businesses can easily get loans, financing, and other financial services through mobile technology. </a:t>
            </a:r>
          </a:p>
          <a:p>
            <a:pPr algn="just"/>
            <a:r>
              <a:rPr lang="en-US" dirty="0"/>
              <a:t>Additionally, cloud-based platforms and even customer-relationship management services like Salesforce (</a:t>
            </a:r>
            <a:r>
              <a:rPr lang="en-US" b="1" u="sng" dirty="0">
                <a:hlinkClick r:id="rId2"/>
              </a:rPr>
              <a:t>CRM</a:t>
            </a:r>
            <a:r>
              <a:rPr lang="en-US" dirty="0"/>
              <a:t>) - </a:t>
            </a:r>
            <a:r>
              <a:rPr lang="en-US" u="sng" dirty="0">
                <a:hlinkClick r:id="rId3"/>
              </a:rPr>
              <a:t>Get Report</a:t>
            </a:r>
            <a:r>
              <a:rPr lang="en-US" dirty="0"/>
              <a:t> provides B2B services that allow companies to interact with financial data to help improve their services. </a:t>
            </a:r>
          </a:p>
        </p:txBody>
      </p:sp>
      <p:sp>
        <p:nvSpPr>
          <p:cNvPr id="4" name="Slide Number Placeholder 3"/>
          <p:cNvSpPr>
            <a:spLocks noGrp="1"/>
          </p:cNvSpPr>
          <p:nvPr>
            <p:ph type="sldNum" sz="quarter" idx="12"/>
          </p:nvPr>
        </p:nvSpPr>
        <p:spPr/>
        <p:txBody>
          <a:bodyPr/>
          <a:lstStyle/>
          <a:p>
            <a:fld id="{3FCAF691-C30B-4477-A4FB-AFF7F164B000}" type="slidenum">
              <a:rPr lang="en-IN" smtClean="0"/>
              <a:t>32</a:t>
            </a:fld>
            <a:endParaRPr lang="en-IN"/>
          </a:p>
        </p:txBody>
      </p:sp>
    </p:spTree>
    <p:extLst>
      <p:ext uri="{BB962C8B-B14F-4D97-AF65-F5344CB8AC3E}">
        <p14:creationId xmlns:p14="http://schemas.microsoft.com/office/powerpoint/2010/main" val="412813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2243" y="2339778"/>
            <a:ext cx="7440930" cy="840615"/>
          </a:xfrm>
          <a:prstGeom prst="rect">
            <a:avLst/>
          </a:prstGeom>
        </p:spPr>
        <p:txBody>
          <a:bodyPr vert="horz" wrap="square" lIns="0" tIns="9525" rIns="0" bIns="0" rtlCol="0">
            <a:spAutoFit/>
          </a:bodyPr>
          <a:lstStyle/>
          <a:p>
            <a:pPr marL="9525">
              <a:spcBef>
                <a:spcPts val="75"/>
              </a:spcBef>
              <a:tabLst>
                <a:tab pos="7430929" algn="l"/>
              </a:tabLst>
            </a:pPr>
            <a:r>
              <a:rPr sz="5400" u="sng" spc="-60" dirty="0">
                <a:solidFill>
                  <a:srgbClr val="124262"/>
                </a:solidFill>
                <a:uFill>
                  <a:solidFill>
                    <a:srgbClr val="7E7E7E"/>
                  </a:solidFill>
                </a:uFill>
                <a:latin typeface="Calibri"/>
                <a:cs typeface="Calibri"/>
              </a:rPr>
              <a:t>Why </a:t>
            </a:r>
            <a:r>
              <a:rPr sz="5400" u="sng" spc="-30" dirty="0">
                <a:solidFill>
                  <a:srgbClr val="124262"/>
                </a:solidFill>
                <a:uFill>
                  <a:solidFill>
                    <a:srgbClr val="7E7E7E"/>
                  </a:solidFill>
                </a:uFill>
                <a:latin typeface="Calibri"/>
                <a:cs typeface="Calibri"/>
              </a:rPr>
              <a:t>and</a:t>
            </a:r>
            <a:r>
              <a:rPr sz="5400" u="sng" spc="-139" dirty="0">
                <a:solidFill>
                  <a:srgbClr val="124262"/>
                </a:solidFill>
                <a:uFill>
                  <a:solidFill>
                    <a:srgbClr val="7E7E7E"/>
                  </a:solidFill>
                </a:uFill>
                <a:latin typeface="Calibri"/>
                <a:cs typeface="Calibri"/>
              </a:rPr>
              <a:t> </a:t>
            </a:r>
            <a:r>
              <a:rPr sz="5400" u="sng" spc="-38" dirty="0">
                <a:solidFill>
                  <a:srgbClr val="124262"/>
                </a:solidFill>
                <a:uFill>
                  <a:solidFill>
                    <a:srgbClr val="7E7E7E"/>
                  </a:solidFill>
                </a:uFill>
                <a:latin typeface="Calibri"/>
                <a:cs typeface="Calibri"/>
              </a:rPr>
              <a:t>How?	</a:t>
            </a:r>
            <a:endParaRPr sz="5400">
              <a:latin typeface="Calibri"/>
              <a:cs typeface="Calibri"/>
            </a:endParaRPr>
          </a:p>
        </p:txBody>
      </p:sp>
      <p:sp>
        <p:nvSpPr>
          <p:cNvPr id="3" name="object 3"/>
          <p:cNvSpPr/>
          <p:nvPr/>
        </p:nvSpPr>
        <p:spPr>
          <a:xfrm>
            <a:off x="0" y="0"/>
            <a:ext cx="9144000" cy="1920240"/>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a:spLocks noGrp="1"/>
          </p:cNvSpPr>
          <p:nvPr>
            <p:ph type="sldNum" sz="quarter" idx="4294967295"/>
          </p:nvPr>
        </p:nvSpPr>
        <p:spPr>
          <a:xfrm>
            <a:off x="0" y="0"/>
            <a:ext cx="0" cy="307777"/>
          </a:xfrm>
          <a:prstGeom prst="rect">
            <a:avLst/>
          </a:prstGeom>
        </p:spPr>
        <p:txBody>
          <a:bodyPr vert="horz" wrap="square" lIns="0" tIns="0" rIns="0" bIns="0" rtlCol="0">
            <a:spAutoFit/>
          </a:bodyPr>
          <a:lstStyle/>
          <a:p>
            <a:pPr marL="19050">
              <a:lnSpc>
                <a:spcPts val="825"/>
              </a:lnSpc>
            </a:pPr>
            <a:fld id="{81D60167-4931-47E6-BA6A-407CBD079E47}" type="slidenum">
              <a:rPr dirty="0"/>
              <a:pPr marL="19050">
                <a:lnSpc>
                  <a:spcPts val="825"/>
                </a:lnSpc>
              </a:pPr>
              <a:t>33</a:t>
            </a:fld>
            <a:endParaRPr dirty="0"/>
          </a:p>
        </p:txBody>
      </p:sp>
      <p:sp>
        <p:nvSpPr>
          <p:cNvPr id="5" name="Date Placeholder 4"/>
          <p:cNvSpPr>
            <a:spLocks noGrp="1"/>
          </p:cNvSpPr>
          <p:nvPr>
            <p:ph type="dt" sz="half" idx="4294967295"/>
          </p:nvPr>
        </p:nvSpPr>
        <p:spPr/>
        <p:txBody>
          <a:bodyPr/>
          <a:lstStyle/>
          <a:p>
            <a:pPr marL="9525">
              <a:lnSpc>
                <a:spcPts val="825"/>
              </a:lnSpc>
            </a:pPr>
            <a:endParaRPr lang="en-IN" spc="-4" dirty="0"/>
          </a:p>
        </p:txBody>
      </p:sp>
      <p:sp>
        <p:nvSpPr>
          <p:cNvPr id="6" name="Rectangle 5"/>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14389823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0579" y="170102"/>
            <a:ext cx="6814185" cy="516969"/>
          </a:xfrm>
          <a:prstGeom prst="rect">
            <a:avLst/>
          </a:prstGeom>
        </p:spPr>
        <p:txBody>
          <a:bodyPr vert="horz" wrap="square" lIns="0" tIns="9049" rIns="0" bIns="0" rtlCol="0" anchor="ctr">
            <a:spAutoFit/>
          </a:bodyPr>
          <a:lstStyle/>
          <a:p>
            <a:pPr marL="9525">
              <a:lnSpc>
                <a:spcPct val="100000"/>
              </a:lnSpc>
              <a:spcBef>
                <a:spcPts val="71"/>
              </a:spcBef>
            </a:pPr>
            <a:r>
              <a:rPr spc="-75" dirty="0"/>
              <a:t>FinTech: </a:t>
            </a:r>
            <a:r>
              <a:rPr spc="-49" dirty="0"/>
              <a:t>Why </a:t>
            </a:r>
            <a:r>
              <a:rPr spc="-41" dirty="0"/>
              <a:t>They’re </a:t>
            </a:r>
            <a:r>
              <a:rPr spc="-34" dirty="0"/>
              <a:t>Doing </a:t>
            </a:r>
            <a:r>
              <a:rPr spc="-23" dirty="0"/>
              <a:t>It</a:t>
            </a:r>
            <a:r>
              <a:rPr spc="-131" dirty="0"/>
              <a:t> </a:t>
            </a:r>
            <a:r>
              <a:rPr spc="-53" dirty="0"/>
              <a:t>Differently?</a:t>
            </a:r>
          </a:p>
        </p:txBody>
      </p:sp>
      <p:sp>
        <p:nvSpPr>
          <p:cNvPr id="3" name="object 3"/>
          <p:cNvSpPr/>
          <p:nvPr/>
        </p:nvSpPr>
        <p:spPr>
          <a:xfrm>
            <a:off x="1419605" y="1030985"/>
            <a:ext cx="6543675" cy="3455289"/>
          </a:xfrm>
          <a:prstGeom prst="rect">
            <a:avLst/>
          </a:prstGeom>
          <a:blipFill>
            <a:blip r:embed="rId2" cstate="print"/>
            <a:stretch>
              <a:fillRect/>
            </a:stretch>
          </a:blipFill>
        </p:spPr>
        <p:txBody>
          <a:bodyPr wrap="square" lIns="0" tIns="0" rIns="0" bIns="0" rtlCol="0"/>
          <a:lstStyle/>
          <a:p>
            <a:endParaRPr sz="1050"/>
          </a:p>
        </p:txBody>
      </p:sp>
      <p:sp>
        <p:nvSpPr>
          <p:cNvPr id="7" name="Rectangle 6"/>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2480754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0181" y="170102"/>
            <a:ext cx="6817519" cy="516969"/>
          </a:xfrm>
          <a:prstGeom prst="rect">
            <a:avLst/>
          </a:prstGeom>
        </p:spPr>
        <p:txBody>
          <a:bodyPr vert="horz" wrap="square" lIns="0" tIns="9049" rIns="0" bIns="0" rtlCol="0" anchor="ctr">
            <a:spAutoFit/>
          </a:bodyPr>
          <a:lstStyle/>
          <a:p>
            <a:pPr marL="9525">
              <a:lnSpc>
                <a:spcPct val="100000"/>
              </a:lnSpc>
              <a:spcBef>
                <a:spcPts val="71"/>
              </a:spcBef>
            </a:pPr>
            <a:r>
              <a:rPr spc="-75" dirty="0"/>
              <a:t>FinTech: </a:t>
            </a:r>
            <a:r>
              <a:rPr spc="-30" dirty="0"/>
              <a:t>How </a:t>
            </a:r>
            <a:r>
              <a:rPr spc="-41" dirty="0"/>
              <a:t>They’re </a:t>
            </a:r>
            <a:r>
              <a:rPr spc="-34" dirty="0"/>
              <a:t>Doing </a:t>
            </a:r>
            <a:r>
              <a:rPr spc="-23" dirty="0"/>
              <a:t>It</a:t>
            </a:r>
            <a:r>
              <a:rPr spc="-169" dirty="0"/>
              <a:t> </a:t>
            </a:r>
            <a:r>
              <a:rPr spc="-53" dirty="0"/>
              <a:t>Differently?</a:t>
            </a:r>
          </a:p>
        </p:txBody>
      </p:sp>
      <p:sp>
        <p:nvSpPr>
          <p:cNvPr id="3" name="object 3"/>
          <p:cNvSpPr/>
          <p:nvPr/>
        </p:nvSpPr>
        <p:spPr>
          <a:xfrm>
            <a:off x="1951100" y="977264"/>
            <a:ext cx="5236083" cy="3490722"/>
          </a:xfrm>
          <a:prstGeom prst="rect">
            <a:avLst/>
          </a:prstGeom>
          <a:blipFill>
            <a:blip r:embed="rId2" cstate="print"/>
            <a:stretch>
              <a:fillRect/>
            </a:stretch>
          </a:blipFill>
        </p:spPr>
        <p:txBody>
          <a:bodyPr wrap="square" lIns="0" tIns="0" rIns="0" bIns="0" rtlCol="0"/>
          <a:lstStyle/>
          <a:p>
            <a:endParaRPr sz="1050"/>
          </a:p>
        </p:txBody>
      </p:sp>
      <p:sp>
        <p:nvSpPr>
          <p:cNvPr id="4" name="object 4"/>
          <p:cNvSpPr txBox="1"/>
          <p:nvPr/>
        </p:nvSpPr>
        <p:spPr>
          <a:xfrm>
            <a:off x="2173796" y="4515384"/>
            <a:ext cx="3554730" cy="148117"/>
          </a:xfrm>
          <a:prstGeom prst="rect">
            <a:avLst/>
          </a:prstGeom>
        </p:spPr>
        <p:txBody>
          <a:bodyPr vert="horz" wrap="square" lIns="0" tIns="9525" rIns="0" bIns="0" rtlCol="0">
            <a:spAutoFit/>
          </a:bodyPr>
          <a:lstStyle/>
          <a:p>
            <a:pPr marL="9525">
              <a:spcBef>
                <a:spcPts val="75"/>
              </a:spcBef>
            </a:pPr>
            <a:r>
              <a:rPr sz="900" i="1" u="sng" spc="-4" dirty="0">
                <a:solidFill>
                  <a:srgbClr val="6DAC1C"/>
                </a:solidFill>
                <a:uFill>
                  <a:solidFill>
                    <a:srgbClr val="6DAC1C"/>
                  </a:solidFill>
                </a:uFill>
                <a:latin typeface="Arial"/>
                <a:cs typeface="Arial"/>
                <a:hlinkClick r:id="rId3"/>
              </a:rPr>
              <a:t>http://www.genbeta.com/actualidad/deben-los-bancos-temer-al-fintech</a:t>
            </a:r>
            <a:endParaRPr sz="900" dirty="0">
              <a:latin typeface="Arial"/>
              <a:cs typeface="Arial"/>
            </a:endParaRPr>
          </a:p>
        </p:txBody>
      </p:sp>
      <p:sp>
        <p:nvSpPr>
          <p:cNvPr id="6" name="object 6"/>
          <p:cNvSpPr txBox="1">
            <a:spLocks noGrp="1"/>
          </p:cNvSpPr>
          <p:nvPr>
            <p:ph type="dt" sz="half" idx="4294967295"/>
          </p:nvPr>
        </p:nvSpPr>
        <p:spPr>
          <a:xfrm>
            <a:off x="0" y="0"/>
            <a:ext cx="0" cy="102592"/>
          </a:xfrm>
          <a:prstGeom prst="rect">
            <a:avLst/>
          </a:prstGeom>
        </p:spPr>
        <p:txBody>
          <a:bodyPr vert="horz" wrap="square" lIns="0" tIns="0" rIns="0" bIns="0" rtlCol="0">
            <a:spAutoFit/>
          </a:bodyPr>
          <a:lstStyle/>
          <a:p>
            <a:pPr marL="9525">
              <a:lnSpc>
                <a:spcPts val="825"/>
              </a:lnSpc>
            </a:pPr>
            <a:endParaRPr spc="-4" dirty="0"/>
          </a:p>
        </p:txBody>
      </p:sp>
      <p:sp>
        <p:nvSpPr>
          <p:cNvPr id="7" name="object 7"/>
          <p:cNvSpPr txBox="1">
            <a:spLocks noGrp="1"/>
          </p:cNvSpPr>
          <p:nvPr>
            <p:ph type="sldNum" sz="quarter" idx="4294967295"/>
          </p:nvPr>
        </p:nvSpPr>
        <p:spPr>
          <a:xfrm>
            <a:off x="0" y="0"/>
            <a:ext cx="0" cy="307777"/>
          </a:xfrm>
          <a:prstGeom prst="rect">
            <a:avLst/>
          </a:prstGeom>
        </p:spPr>
        <p:txBody>
          <a:bodyPr vert="horz" wrap="square" lIns="0" tIns="0" rIns="0" bIns="0" rtlCol="0">
            <a:spAutoFit/>
          </a:bodyPr>
          <a:lstStyle/>
          <a:p>
            <a:pPr marL="19050">
              <a:lnSpc>
                <a:spcPts val="825"/>
              </a:lnSpc>
            </a:pPr>
            <a:fld id="{81D60167-4931-47E6-BA6A-407CBD079E47}" type="slidenum">
              <a:rPr dirty="0"/>
              <a:pPr marL="19050">
                <a:lnSpc>
                  <a:spcPts val="825"/>
                </a:lnSpc>
              </a:pPr>
              <a:t>35</a:t>
            </a:fld>
            <a:endParaRPr dirty="0"/>
          </a:p>
        </p:txBody>
      </p:sp>
      <p:sp>
        <p:nvSpPr>
          <p:cNvPr id="8" name="Rectangle 7"/>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20909649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0181" y="260453"/>
            <a:ext cx="7633335" cy="425116"/>
          </a:xfrm>
          <a:prstGeom prst="rect">
            <a:avLst/>
          </a:prstGeom>
        </p:spPr>
        <p:txBody>
          <a:bodyPr vert="horz" wrap="square" lIns="0" tIns="9525" rIns="0" bIns="0" rtlCol="0" anchor="ctr">
            <a:spAutoFit/>
          </a:bodyPr>
          <a:lstStyle/>
          <a:p>
            <a:pPr marL="9525">
              <a:lnSpc>
                <a:spcPct val="100000"/>
              </a:lnSpc>
              <a:spcBef>
                <a:spcPts val="75"/>
              </a:spcBef>
            </a:pPr>
            <a:r>
              <a:rPr sz="2700" spc="-26" dirty="0"/>
              <a:t>The</a:t>
            </a:r>
            <a:r>
              <a:rPr sz="2700" spc="-98" dirty="0"/>
              <a:t> </a:t>
            </a:r>
            <a:r>
              <a:rPr sz="2700" spc="-41" dirty="0"/>
              <a:t>Real</a:t>
            </a:r>
            <a:r>
              <a:rPr sz="2700" spc="-90" dirty="0"/>
              <a:t> </a:t>
            </a:r>
            <a:r>
              <a:rPr sz="2700" spc="-41" dirty="0"/>
              <a:t>Threat</a:t>
            </a:r>
            <a:r>
              <a:rPr sz="2700" spc="-116" dirty="0"/>
              <a:t> </a:t>
            </a:r>
            <a:r>
              <a:rPr sz="2700" spc="-23" dirty="0"/>
              <a:t>of</a:t>
            </a:r>
            <a:r>
              <a:rPr sz="2700" spc="-75" dirty="0"/>
              <a:t> </a:t>
            </a:r>
            <a:r>
              <a:rPr sz="2700" spc="-64" dirty="0"/>
              <a:t>FinTech:</a:t>
            </a:r>
            <a:r>
              <a:rPr sz="2700" spc="-116" dirty="0"/>
              <a:t> </a:t>
            </a:r>
            <a:r>
              <a:rPr sz="2700" spc="-26" dirty="0"/>
              <a:t>“Unbundling”</a:t>
            </a:r>
            <a:r>
              <a:rPr sz="2700" spc="-86" dirty="0"/>
              <a:t> </a:t>
            </a:r>
            <a:r>
              <a:rPr sz="2700" spc="-26" dirty="0"/>
              <a:t>The</a:t>
            </a:r>
            <a:r>
              <a:rPr sz="2700" spc="-98" dirty="0"/>
              <a:t> </a:t>
            </a:r>
            <a:r>
              <a:rPr sz="2700" spc="-30" dirty="0"/>
              <a:t>Bank</a:t>
            </a:r>
            <a:r>
              <a:rPr sz="2700" spc="-90" dirty="0"/>
              <a:t> </a:t>
            </a:r>
            <a:r>
              <a:rPr sz="2700" spc="-30" dirty="0"/>
              <a:t>(1/2)</a:t>
            </a:r>
            <a:endParaRPr sz="2700"/>
          </a:p>
        </p:txBody>
      </p:sp>
      <p:sp>
        <p:nvSpPr>
          <p:cNvPr id="3" name="object 3"/>
          <p:cNvSpPr/>
          <p:nvPr/>
        </p:nvSpPr>
        <p:spPr>
          <a:xfrm>
            <a:off x="1104137" y="1248155"/>
            <a:ext cx="6934581" cy="2815389"/>
          </a:xfrm>
          <a:prstGeom prst="rect">
            <a:avLst/>
          </a:prstGeom>
          <a:blipFill>
            <a:blip r:embed="rId2" cstate="print"/>
            <a:stretch>
              <a:fillRect/>
            </a:stretch>
          </a:blipFill>
        </p:spPr>
        <p:txBody>
          <a:bodyPr wrap="square" lIns="0" tIns="0" rIns="0" bIns="0" rtlCol="0"/>
          <a:lstStyle/>
          <a:p>
            <a:endParaRPr sz="1050"/>
          </a:p>
        </p:txBody>
      </p:sp>
      <p:sp>
        <p:nvSpPr>
          <p:cNvPr id="5" name="object 5"/>
          <p:cNvSpPr txBox="1">
            <a:spLocks noGrp="1"/>
          </p:cNvSpPr>
          <p:nvPr>
            <p:ph type="dt" sz="half" idx="4294967295"/>
          </p:nvPr>
        </p:nvSpPr>
        <p:spPr>
          <a:xfrm>
            <a:off x="0" y="0"/>
            <a:ext cx="0" cy="102592"/>
          </a:xfrm>
          <a:prstGeom prst="rect">
            <a:avLst/>
          </a:prstGeom>
        </p:spPr>
        <p:txBody>
          <a:bodyPr vert="horz" wrap="square" lIns="0" tIns="0" rIns="0" bIns="0" rtlCol="0">
            <a:spAutoFit/>
          </a:bodyPr>
          <a:lstStyle/>
          <a:p>
            <a:pPr marL="9525">
              <a:lnSpc>
                <a:spcPts val="825"/>
              </a:lnSpc>
            </a:pPr>
            <a:endParaRPr spc="-4" dirty="0"/>
          </a:p>
        </p:txBody>
      </p:sp>
      <p:sp>
        <p:nvSpPr>
          <p:cNvPr id="6" name="object 6"/>
          <p:cNvSpPr txBox="1">
            <a:spLocks noGrp="1"/>
          </p:cNvSpPr>
          <p:nvPr>
            <p:ph type="sldNum" sz="quarter" idx="4294967295"/>
          </p:nvPr>
        </p:nvSpPr>
        <p:spPr>
          <a:xfrm>
            <a:off x="0" y="0"/>
            <a:ext cx="0" cy="307777"/>
          </a:xfrm>
          <a:prstGeom prst="rect">
            <a:avLst/>
          </a:prstGeom>
        </p:spPr>
        <p:txBody>
          <a:bodyPr vert="horz" wrap="square" lIns="0" tIns="0" rIns="0" bIns="0" rtlCol="0">
            <a:spAutoFit/>
          </a:bodyPr>
          <a:lstStyle/>
          <a:p>
            <a:pPr marL="19050">
              <a:lnSpc>
                <a:spcPts val="825"/>
              </a:lnSpc>
            </a:pPr>
            <a:fld id="{81D60167-4931-47E6-BA6A-407CBD079E47}" type="slidenum">
              <a:rPr dirty="0"/>
              <a:pPr marL="19050">
                <a:lnSpc>
                  <a:spcPts val="825"/>
                </a:lnSpc>
              </a:pPr>
              <a:t>36</a:t>
            </a:fld>
            <a:endParaRPr dirty="0"/>
          </a:p>
        </p:txBody>
      </p:sp>
      <p:sp>
        <p:nvSpPr>
          <p:cNvPr id="7" name="Rectangle 6"/>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19923322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0181" y="260453"/>
            <a:ext cx="7633335" cy="425116"/>
          </a:xfrm>
          <a:prstGeom prst="rect">
            <a:avLst/>
          </a:prstGeom>
        </p:spPr>
        <p:txBody>
          <a:bodyPr vert="horz" wrap="square" lIns="0" tIns="9525" rIns="0" bIns="0" rtlCol="0" anchor="ctr">
            <a:spAutoFit/>
          </a:bodyPr>
          <a:lstStyle/>
          <a:p>
            <a:pPr marL="9525">
              <a:lnSpc>
                <a:spcPct val="100000"/>
              </a:lnSpc>
              <a:spcBef>
                <a:spcPts val="75"/>
              </a:spcBef>
            </a:pPr>
            <a:r>
              <a:rPr sz="2700" spc="-26" dirty="0"/>
              <a:t>The</a:t>
            </a:r>
            <a:r>
              <a:rPr sz="2700" spc="-98" dirty="0"/>
              <a:t> </a:t>
            </a:r>
            <a:r>
              <a:rPr sz="2700" spc="-41" dirty="0"/>
              <a:t>Real</a:t>
            </a:r>
            <a:r>
              <a:rPr sz="2700" spc="-90" dirty="0"/>
              <a:t> </a:t>
            </a:r>
            <a:r>
              <a:rPr sz="2700" spc="-41" dirty="0"/>
              <a:t>Threat</a:t>
            </a:r>
            <a:r>
              <a:rPr sz="2700" spc="-116" dirty="0"/>
              <a:t> </a:t>
            </a:r>
            <a:r>
              <a:rPr sz="2700" spc="-23" dirty="0"/>
              <a:t>of</a:t>
            </a:r>
            <a:r>
              <a:rPr sz="2700" spc="-75" dirty="0"/>
              <a:t> </a:t>
            </a:r>
            <a:r>
              <a:rPr sz="2700" spc="-64" dirty="0"/>
              <a:t>FinTech:</a:t>
            </a:r>
            <a:r>
              <a:rPr sz="2700" spc="-116" dirty="0"/>
              <a:t> </a:t>
            </a:r>
            <a:r>
              <a:rPr sz="2700" spc="-26" dirty="0"/>
              <a:t>“Unbundling”</a:t>
            </a:r>
            <a:r>
              <a:rPr sz="2700" spc="-86" dirty="0"/>
              <a:t> </a:t>
            </a:r>
            <a:r>
              <a:rPr sz="2700" spc="-26" dirty="0"/>
              <a:t>The</a:t>
            </a:r>
            <a:r>
              <a:rPr sz="2700" spc="-98" dirty="0"/>
              <a:t> </a:t>
            </a:r>
            <a:r>
              <a:rPr sz="2700" spc="-30" dirty="0"/>
              <a:t>Bank</a:t>
            </a:r>
            <a:r>
              <a:rPr sz="2700" spc="-90" dirty="0"/>
              <a:t> </a:t>
            </a:r>
            <a:r>
              <a:rPr sz="2700" spc="-30" dirty="0"/>
              <a:t>(2/2)</a:t>
            </a:r>
            <a:endParaRPr sz="2700" dirty="0"/>
          </a:p>
        </p:txBody>
      </p:sp>
      <p:sp>
        <p:nvSpPr>
          <p:cNvPr id="3" name="object 3"/>
          <p:cNvSpPr txBox="1"/>
          <p:nvPr/>
        </p:nvSpPr>
        <p:spPr>
          <a:xfrm>
            <a:off x="500025" y="4296384"/>
            <a:ext cx="8268176" cy="332303"/>
          </a:xfrm>
          <a:prstGeom prst="rect">
            <a:avLst/>
          </a:prstGeom>
        </p:spPr>
        <p:txBody>
          <a:bodyPr vert="horz" wrap="square" lIns="0" tIns="9049" rIns="0" bIns="0" rtlCol="0">
            <a:spAutoFit/>
          </a:bodyPr>
          <a:lstStyle/>
          <a:p>
            <a:pPr marL="9525">
              <a:spcBef>
                <a:spcPts val="71"/>
              </a:spcBef>
            </a:pPr>
            <a:r>
              <a:rPr sz="2100" i="1" spc="-4" dirty="0">
                <a:solidFill>
                  <a:srgbClr val="124262"/>
                </a:solidFill>
                <a:latin typeface="Calibri"/>
                <a:cs typeface="Calibri"/>
              </a:rPr>
              <a:t>"Unbundling" = the "process of </a:t>
            </a:r>
            <a:r>
              <a:rPr sz="2100" i="1" spc="-8" dirty="0">
                <a:solidFill>
                  <a:srgbClr val="124262"/>
                </a:solidFill>
                <a:latin typeface="Calibri"/>
                <a:cs typeface="Calibri"/>
              </a:rPr>
              <a:t>breaking </a:t>
            </a:r>
            <a:r>
              <a:rPr sz="2100" i="1" spc="-4" dirty="0">
                <a:solidFill>
                  <a:srgbClr val="124262"/>
                </a:solidFill>
                <a:latin typeface="Calibri"/>
                <a:cs typeface="Calibri"/>
              </a:rPr>
              <a:t>apart </a:t>
            </a:r>
            <a:r>
              <a:rPr sz="2100" i="1" spc="-8" dirty="0">
                <a:solidFill>
                  <a:srgbClr val="124262"/>
                </a:solidFill>
                <a:latin typeface="Calibri"/>
                <a:cs typeface="Calibri"/>
              </a:rPr>
              <a:t>something </a:t>
            </a:r>
            <a:r>
              <a:rPr sz="2100" i="1" spc="-15" dirty="0">
                <a:solidFill>
                  <a:srgbClr val="124262"/>
                </a:solidFill>
                <a:latin typeface="Calibri"/>
                <a:cs typeface="Calibri"/>
              </a:rPr>
              <a:t>into </a:t>
            </a:r>
            <a:r>
              <a:rPr sz="2100" i="1" spc="-8" dirty="0">
                <a:solidFill>
                  <a:srgbClr val="124262"/>
                </a:solidFill>
                <a:latin typeface="Calibri"/>
                <a:cs typeface="Calibri"/>
              </a:rPr>
              <a:t>smaller</a:t>
            </a:r>
            <a:r>
              <a:rPr sz="2100" i="1" spc="139" dirty="0">
                <a:solidFill>
                  <a:srgbClr val="124262"/>
                </a:solidFill>
                <a:latin typeface="Calibri"/>
                <a:cs typeface="Calibri"/>
              </a:rPr>
              <a:t> </a:t>
            </a:r>
            <a:r>
              <a:rPr sz="2100" i="1" spc="-4" dirty="0">
                <a:solidFill>
                  <a:srgbClr val="124262"/>
                </a:solidFill>
                <a:latin typeface="Calibri"/>
                <a:cs typeface="Calibri"/>
              </a:rPr>
              <a:t>parts"</a:t>
            </a:r>
            <a:endParaRPr sz="2100">
              <a:latin typeface="Calibri"/>
              <a:cs typeface="Calibri"/>
            </a:endParaRPr>
          </a:p>
        </p:txBody>
      </p:sp>
      <p:sp>
        <p:nvSpPr>
          <p:cNvPr id="4" name="object 4"/>
          <p:cNvSpPr/>
          <p:nvPr/>
        </p:nvSpPr>
        <p:spPr>
          <a:xfrm>
            <a:off x="1169289" y="1795653"/>
            <a:ext cx="6934581" cy="1032398"/>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997839" y="2694050"/>
            <a:ext cx="1385316" cy="396621"/>
          </a:xfrm>
          <a:prstGeom prst="rect">
            <a:avLst/>
          </a:prstGeom>
          <a:blipFill>
            <a:blip r:embed="rId3" cstate="print"/>
            <a:stretch>
              <a:fillRect/>
            </a:stretch>
          </a:blipFill>
        </p:spPr>
        <p:txBody>
          <a:bodyPr wrap="square" lIns="0" tIns="0" rIns="0" bIns="0" rtlCol="0"/>
          <a:lstStyle/>
          <a:p>
            <a:endParaRPr sz="1050"/>
          </a:p>
        </p:txBody>
      </p:sp>
      <p:sp>
        <p:nvSpPr>
          <p:cNvPr id="6" name="object 6"/>
          <p:cNvSpPr/>
          <p:nvPr/>
        </p:nvSpPr>
        <p:spPr>
          <a:xfrm>
            <a:off x="1363599" y="3295269"/>
            <a:ext cx="922479" cy="370331"/>
          </a:xfrm>
          <a:prstGeom prst="rect">
            <a:avLst/>
          </a:prstGeom>
          <a:blipFill>
            <a:blip r:embed="rId4" cstate="print"/>
            <a:stretch>
              <a:fillRect/>
            </a:stretch>
          </a:blipFill>
        </p:spPr>
        <p:txBody>
          <a:bodyPr wrap="square" lIns="0" tIns="0" rIns="0" bIns="0" rtlCol="0"/>
          <a:lstStyle/>
          <a:p>
            <a:endParaRPr sz="1050"/>
          </a:p>
        </p:txBody>
      </p:sp>
      <p:sp>
        <p:nvSpPr>
          <p:cNvPr id="7" name="object 7"/>
          <p:cNvSpPr/>
          <p:nvPr/>
        </p:nvSpPr>
        <p:spPr>
          <a:xfrm>
            <a:off x="1742884" y="2352484"/>
            <a:ext cx="1025843" cy="468630"/>
          </a:xfrm>
          <a:custGeom>
            <a:avLst/>
            <a:gdLst/>
            <a:ahLst/>
            <a:cxnLst/>
            <a:rect l="l" t="t" r="r" b="b"/>
            <a:pathLst>
              <a:path w="1367789" h="624839">
                <a:moveTo>
                  <a:pt x="1200351" y="64213"/>
                </a:moveTo>
                <a:lnTo>
                  <a:pt x="0" y="592327"/>
                </a:lnTo>
                <a:lnTo>
                  <a:pt x="14224" y="624458"/>
                </a:lnTo>
                <a:lnTo>
                  <a:pt x="1214488" y="96327"/>
                </a:lnTo>
                <a:lnTo>
                  <a:pt x="1200351" y="64213"/>
                </a:lnTo>
                <a:close/>
              </a:path>
              <a:path w="1367789" h="624839">
                <a:moveTo>
                  <a:pt x="1328375" y="57150"/>
                </a:moveTo>
                <a:lnTo>
                  <a:pt x="1216406" y="57150"/>
                </a:lnTo>
                <a:lnTo>
                  <a:pt x="1230503" y="89280"/>
                </a:lnTo>
                <a:lnTo>
                  <a:pt x="1214488" y="96327"/>
                </a:lnTo>
                <a:lnTo>
                  <a:pt x="1242695" y="160400"/>
                </a:lnTo>
                <a:lnTo>
                  <a:pt x="1328375" y="57150"/>
                </a:lnTo>
                <a:close/>
              </a:path>
              <a:path w="1367789" h="624839">
                <a:moveTo>
                  <a:pt x="1216406" y="57150"/>
                </a:moveTo>
                <a:lnTo>
                  <a:pt x="1200351" y="64213"/>
                </a:lnTo>
                <a:lnTo>
                  <a:pt x="1214488" y="96327"/>
                </a:lnTo>
                <a:lnTo>
                  <a:pt x="1230503" y="89280"/>
                </a:lnTo>
                <a:lnTo>
                  <a:pt x="1216406" y="57150"/>
                </a:lnTo>
                <a:close/>
              </a:path>
              <a:path w="1367789" h="624839">
                <a:moveTo>
                  <a:pt x="1172083" y="0"/>
                </a:moveTo>
                <a:lnTo>
                  <a:pt x="1200351" y="64213"/>
                </a:lnTo>
                <a:lnTo>
                  <a:pt x="1216406" y="57150"/>
                </a:lnTo>
                <a:lnTo>
                  <a:pt x="1328375" y="57150"/>
                </a:lnTo>
                <a:lnTo>
                  <a:pt x="1367790" y="9651"/>
                </a:lnTo>
                <a:lnTo>
                  <a:pt x="1172083" y="0"/>
                </a:lnTo>
                <a:close/>
              </a:path>
            </a:pathLst>
          </a:custGeom>
          <a:solidFill>
            <a:srgbClr val="FF0000"/>
          </a:solidFill>
        </p:spPr>
        <p:txBody>
          <a:bodyPr wrap="square" lIns="0" tIns="0" rIns="0" bIns="0" rtlCol="0"/>
          <a:lstStyle/>
          <a:p>
            <a:endParaRPr sz="1050"/>
          </a:p>
        </p:txBody>
      </p:sp>
      <p:sp>
        <p:nvSpPr>
          <p:cNvPr id="8" name="object 8"/>
          <p:cNvSpPr/>
          <p:nvPr/>
        </p:nvSpPr>
        <p:spPr>
          <a:xfrm>
            <a:off x="2291334" y="2408872"/>
            <a:ext cx="574834" cy="929640"/>
          </a:xfrm>
          <a:custGeom>
            <a:avLst/>
            <a:gdLst/>
            <a:ahLst/>
            <a:cxnLst/>
            <a:rect l="l" t="t" r="r" b="b"/>
            <a:pathLst>
              <a:path w="766445" h="1239520">
                <a:moveTo>
                  <a:pt x="659789" y="140410"/>
                </a:moveTo>
                <a:lnTo>
                  <a:pt x="0" y="1220978"/>
                </a:lnTo>
                <a:lnTo>
                  <a:pt x="29971" y="1239266"/>
                </a:lnTo>
                <a:lnTo>
                  <a:pt x="689759" y="158702"/>
                </a:lnTo>
                <a:lnTo>
                  <a:pt x="659789" y="140410"/>
                </a:lnTo>
                <a:close/>
              </a:path>
              <a:path w="766445" h="1239520">
                <a:moveTo>
                  <a:pt x="755451" y="125475"/>
                </a:moveTo>
                <a:lnTo>
                  <a:pt x="668909" y="125475"/>
                </a:lnTo>
                <a:lnTo>
                  <a:pt x="698880" y="143764"/>
                </a:lnTo>
                <a:lnTo>
                  <a:pt x="689759" y="158702"/>
                </a:lnTo>
                <a:lnTo>
                  <a:pt x="749553" y="195199"/>
                </a:lnTo>
                <a:lnTo>
                  <a:pt x="755451" y="125475"/>
                </a:lnTo>
                <a:close/>
              </a:path>
              <a:path w="766445" h="1239520">
                <a:moveTo>
                  <a:pt x="668909" y="125475"/>
                </a:moveTo>
                <a:lnTo>
                  <a:pt x="659789" y="140410"/>
                </a:lnTo>
                <a:lnTo>
                  <a:pt x="689759" y="158702"/>
                </a:lnTo>
                <a:lnTo>
                  <a:pt x="698880" y="143764"/>
                </a:lnTo>
                <a:lnTo>
                  <a:pt x="668909" y="125475"/>
                </a:lnTo>
                <a:close/>
              </a:path>
              <a:path w="766445" h="1239520">
                <a:moveTo>
                  <a:pt x="766063" y="0"/>
                </a:moveTo>
                <a:lnTo>
                  <a:pt x="599948" y="103886"/>
                </a:lnTo>
                <a:lnTo>
                  <a:pt x="659789" y="140410"/>
                </a:lnTo>
                <a:lnTo>
                  <a:pt x="668909" y="125475"/>
                </a:lnTo>
                <a:lnTo>
                  <a:pt x="755451" y="125475"/>
                </a:lnTo>
                <a:lnTo>
                  <a:pt x="766063" y="0"/>
                </a:lnTo>
                <a:close/>
              </a:path>
            </a:pathLst>
          </a:custGeom>
          <a:solidFill>
            <a:srgbClr val="FF0000"/>
          </a:solidFill>
        </p:spPr>
        <p:txBody>
          <a:bodyPr wrap="square" lIns="0" tIns="0" rIns="0" bIns="0" rtlCol="0"/>
          <a:lstStyle/>
          <a:p>
            <a:endParaRPr sz="1050"/>
          </a:p>
        </p:txBody>
      </p:sp>
      <p:sp>
        <p:nvSpPr>
          <p:cNvPr id="9" name="object 9"/>
          <p:cNvSpPr/>
          <p:nvPr/>
        </p:nvSpPr>
        <p:spPr>
          <a:xfrm>
            <a:off x="2550033" y="1257300"/>
            <a:ext cx="1245870" cy="261747"/>
          </a:xfrm>
          <a:prstGeom prst="rect">
            <a:avLst/>
          </a:prstGeom>
          <a:blipFill>
            <a:blip r:embed="rId5" cstate="print"/>
            <a:stretch>
              <a:fillRect/>
            </a:stretch>
          </a:blipFill>
        </p:spPr>
        <p:txBody>
          <a:bodyPr wrap="square" lIns="0" tIns="0" rIns="0" bIns="0" rtlCol="0"/>
          <a:lstStyle/>
          <a:p>
            <a:endParaRPr sz="1050"/>
          </a:p>
        </p:txBody>
      </p:sp>
      <p:sp>
        <p:nvSpPr>
          <p:cNvPr id="10" name="object 10"/>
          <p:cNvSpPr/>
          <p:nvPr/>
        </p:nvSpPr>
        <p:spPr>
          <a:xfrm>
            <a:off x="2784348" y="2751200"/>
            <a:ext cx="1272159" cy="316611"/>
          </a:xfrm>
          <a:prstGeom prst="rect">
            <a:avLst/>
          </a:prstGeom>
          <a:blipFill>
            <a:blip r:embed="rId6" cstate="print"/>
            <a:stretch>
              <a:fillRect/>
            </a:stretch>
          </a:blipFill>
        </p:spPr>
        <p:txBody>
          <a:bodyPr wrap="square" lIns="0" tIns="0" rIns="0" bIns="0" rtlCol="0"/>
          <a:lstStyle/>
          <a:p>
            <a:endParaRPr sz="1050"/>
          </a:p>
        </p:txBody>
      </p:sp>
      <p:sp>
        <p:nvSpPr>
          <p:cNvPr id="11" name="object 11"/>
          <p:cNvSpPr/>
          <p:nvPr/>
        </p:nvSpPr>
        <p:spPr>
          <a:xfrm>
            <a:off x="1633346" y="1094993"/>
            <a:ext cx="797814" cy="518922"/>
          </a:xfrm>
          <a:prstGeom prst="rect">
            <a:avLst/>
          </a:prstGeom>
          <a:blipFill>
            <a:blip r:embed="rId7" cstate="print"/>
            <a:stretch>
              <a:fillRect/>
            </a:stretch>
          </a:blipFill>
        </p:spPr>
        <p:txBody>
          <a:bodyPr wrap="square" lIns="0" tIns="0" rIns="0" bIns="0" rtlCol="0"/>
          <a:lstStyle/>
          <a:p>
            <a:endParaRPr sz="1050"/>
          </a:p>
        </p:txBody>
      </p:sp>
      <p:sp>
        <p:nvSpPr>
          <p:cNvPr id="12" name="object 12"/>
          <p:cNvSpPr/>
          <p:nvPr/>
        </p:nvSpPr>
        <p:spPr>
          <a:xfrm>
            <a:off x="2024919" y="1604009"/>
            <a:ext cx="776288" cy="593408"/>
          </a:xfrm>
          <a:custGeom>
            <a:avLst/>
            <a:gdLst/>
            <a:ahLst/>
            <a:cxnLst/>
            <a:rect l="l" t="t" r="r" b="b"/>
            <a:pathLst>
              <a:path w="1035050" h="791210">
                <a:moveTo>
                  <a:pt x="884756" y="699009"/>
                </a:moveTo>
                <a:lnTo>
                  <a:pt x="842391" y="754888"/>
                </a:lnTo>
                <a:lnTo>
                  <a:pt x="1034922" y="790956"/>
                </a:lnTo>
                <a:lnTo>
                  <a:pt x="994807" y="709549"/>
                </a:lnTo>
                <a:lnTo>
                  <a:pt x="898652" y="709549"/>
                </a:lnTo>
                <a:lnTo>
                  <a:pt x="884756" y="699009"/>
                </a:lnTo>
                <a:close/>
              </a:path>
              <a:path w="1035050" h="791210">
                <a:moveTo>
                  <a:pt x="905948" y="671058"/>
                </a:moveTo>
                <a:lnTo>
                  <a:pt x="884756" y="699009"/>
                </a:lnTo>
                <a:lnTo>
                  <a:pt x="898652" y="709549"/>
                </a:lnTo>
                <a:lnTo>
                  <a:pt x="919860" y="681609"/>
                </a:lnTo>
                <a:lnTo>
                  <a:pt x="905948" y="671058"/>
                </a:lnTo>
                <a:close/>
              </a:path>
              <a:path w="1035050" h="791210">
                <a:moveTo>
                  <a:pt x="948308" y="615188"/>
                </a:moveTo>
                <a:lnTo>
                  <a:pt x="905948" y="671058"/>
                </a:lnTo>
                <a:lnTo>
                  <a:pt x="919860" y="681609"/>
                </a:lnTo>
                <a:lnTo>
                  <a:pt x="898652" y="709549"/>
                </a:lnTo>
                <a:lnTo>
                  <a:pt x="994807" y="709549"/>
                </a:lnTo>
                <a:lnTo>
                  <a:pt x="948308" y="615188"/>
                </a:lnTo>
                <a:close/>
              </a:path>
              <a:path w="1035050" h="791210">
                <a:moveTo>
                  <a:pt x="21081" y="0"/>
                </a:moveTo>
                <a:lnTo>
                  <a:pt x="0" y="27940"/>
                </a:lnTo>
                <a:lnTo>
                  <a:pt x="884756" y="699009"/>
                </a:lnTo>
                <a:lnTo>
                  <a:pt x="905948" y="671058"/>
                </a:lnTo>
                <a:lnTo>
                  <a:pt x="21081" y="0"/>
                </a:lnTo>
                <a:close/>
              </a:path>
            </a:pathLst>
          </a:custGeom>
          <a:solidFill>
            <a:srgbClr val="FF0000"/>
          </a:solidFill>
        </p:spPr>
        <p:txBody>
          <a:bodyPr wrap="square" lIns="0" tIns="0" rIns="0" bIns="0" rtlCol="0"/>
          <a:lstStyle/>
          <a:p>
            <a:endParaRPr sz="1050"/>
          </a:p>
        </p:txBody>
      </p:sp>
      <p:sp>
        <p:nvSpPr>
          <p:cNvPr id="13" name="object 13"/>
          <p:cNvSpPr/>
          <p:nvPr/>
        </p:nvSpPr>
        <p:spPr>
          <a:xfrm>
            <a:off x="3160586" y="1517237"/>
            <a:ext cx="179546" cy="688181"/>
          </a:xfrm>
          <a:custGeom>
            <a:avLst/>
            <a:gdLst/>
            <a:ahLst/>
            <a:cxnLst/>
            <a:rect l="l" t="t" r="r" b="b"/>
            <a:pathLst>
              <a:path w="239395" h="917575">
                <a:moveTo>
                  <a:pt x="135646" y="747753"/>
                </a:moveTo>
                <a:lnTo>
                  <a:pt x="66675" y="760349"/>
                </a:lnTo>
                <a:lnTo>
                  <a:pt x="184403" y="917066"/>
                </a:lnTo>
                <a:lnTo>
                  <a:pt x="228614" y="765047"/>
                </a:lnTo>
                <a:lnTo>
                  <a:pt x="138811" y="765047"/>
                </a:lnTo>
                <a:lnTo>
                  <a:pt x="135646" y="747753"/>
                </a:lnTo>
                <a:close/>
              </a:path>
              <a:path w="239395" h="917575">
                <a:moveTo>
                  <a:pt x="170078" y="741465"/>
                </a:moveTo>
                <a:lnTo>
                  <a:pt x="135646" y="747753"/>
                </a:lnTo>
                <a:lnTo>
                  <a:pt x="138811" y="765047"/>
                </a:lnTo>
                <a:lnTo>
                  <a:pt x="173227" y="758697"/>
                </a:lnTo>
                <a:lnTo>
                  <a:pt x="170078" y="741465"/>
                </a:lnTo>
                <a:close/>
              </a:path>
              <a:path w="239395" h="917575">
                <a:moveTo>
                  <a:pt x="239140" y="728852"/>
                </a:moveTo>
                <a:lnTo>
                  <a:pt x="170078" y="741465"/>
                </a:lnTo>
                <a:lnTo>
                  <a:pt x="173227" y="758697"/>
                </a:lnTo>
                <a:lnTo>
                  <a:pt x="138811" y="765047"/>
                </a:lnTo>
                <a:lnTo>
                  <a:pt x="228614" y="765047"/>
                </a:lnTo>
                <a:lnTo>
                  <a:pt x="239140" y="728852"/>
                </a:lnTo>
                <a:close/>
              </a:path>
              <a:path w="239395" h="917575">
                <a:moveTo>
                  <a:pt x="34544" y="0"/>
                </a:moveTo>
                <a:lnTo>
                  <a:pt x="0" y="6350"/>
                </a:lnTo>
                <a:lnTo>
                  <a:pt x="135646" y="747753"/>
                </a:lnTo>
                <a:lnTo>
                  <a:pt x="170078" y="741465"/>
                </a:lnTo>
                <a:lnTo>
                  <a:pt x="34544" y="0"/>
                </a:lnTo>
                <a:close/>
              </a:path>
            </a:pathLst>
          </a:custGeom>
          <a:solidFill>
            <a:srgbClr val="FF0000"/>
          </a:solidFill>
        </p:spPr>
        <p:txBody>
          <a:bodyPr wrap="square" lIns="0" tIns="0" rIns="0" bIns="0" rtlCol="0"/>
          <a:lstStyle/>
          <a:p>
            <a:endParaRPr sz="1050"/>
          </a:p>
        </p:txBody>
      </p:sp>
      <p:sp>
        <p:nvSpPr>
          <p:cNvPr id="14" name="object 14"/>
          <p:cNvSpPr/>
          <p:nvPr/>
        </p:nvSpPr>
        <p:spPr>
          <a:xfrm>
            <a:off x="3282410" y="2416874"/>
            <a:ext cx="150971" cy="339090"/>
          </a:xfrm>
          <a:custGeom>
            <a:avLst/>
            <a:gdLst/>
            <a:ahLst/>
            <a:cxnLst/>
            <a:rect l="l" t="t" r="r" b="b"/>
            <a:pathLst>
              <a:path w="201295" h="452120">
                <a:moveTo>
                  <a:pt x="98831" y="158724"/>
                </a:moveTo>
                <a:lnTo>
                  <a:pt x="65948" y="170691"/>
                </a:lnTo>
                <a:lnTo>
                  <a:pt x="168148" y="451738"/>
                </a:lnTo>
                <a:lnTo>
                  <a:pt x="201040" y="439800"/>
                </a:lnTo>
                <a:lnTo>
                  <a:pt x="98831" y="158724"/>
                </a:lnTo>
                <a:close/>
              </a:path>
              <a:path w="201295" h="452120">
                <a:moveTo>
                  <a:pt x="22478" y="0"/>
                </a:moveTo>
                <a:lnTo>
                  <a:pt x="0" y="194690"/>
                </a:lnTo>
                <a:lnTo>
                  <a:pt x="65948" y="170691"/>
                </a:lnTo>
                <a:lnTo>
                  <a:pt x="59943" y="154177"/>
                </a:lnTo>
                <a:lnTo>
                  <a:pt x="92837" y="142239"/>
                </a:lnTo>
                <a:lnTo>
                  <a:pt x="144129" y="142239"/>
                </a:lnTo>
                <a:lnTo>
                  <a:pt x="164718" y="134747"/>
                </a:lnTo>
                <a:lnTo>
                  <a:pt x="22478" y="0"/>
                </a:lnTo>
                <a:close/>
              </a:path>
              <a:path w="201295" h="452120">
                <a:moveTo>
                  <a:pt x="92837" y="142239"/>
                </a:moveTo>
                <a:lnTo>
                  <a:pt x="59943" y="154177"/>
                </a:lnTo>
                <a:lnTo>
                  <a:pt x="65948" y="170691"/>
                </a:lnTo>
                <a:lnTo>
                  <a:pt x="98831" y="158724"/>
                </a:lnTo>
                <a:lnTo>
                  <a:pt x="92837" y="142239"/>
                </a:lnTo>
                <a:close/>
              </a:path>
              <a:path w="201295" h="452120">
                <a:moveTo>
                  <a:pt x="144129" y="142239"/>
                </a:moveTo>
                <a:lnTo>
                  <a:pt x="92837" y="142239"/>
                </a:lnTo>
                <a:lnTo>
                  <a:pt x="98831" y="158724"/>
                </a:lnTo>
                <a:lnTo>
                  <a:pt x="144129" y="142239"/>
                </a:lnTo>
                <a:close/>
              </a:path>
            </a:pathLst>
          </a:custGeom>
          <a:solidFill>
            <a:srgbClr val="FF0000"/>
          </a:solidFill>
        </p:spPr>
        <p:txBody>
          <a:bodyPr wrap="square" lIns="0" tIns="0" rIns="0" bIns="0" rtlCol="0"/>
          <a:lstStyle/>
          <a:p>
            <a:endParaRPr sz="1050"/>
          </a:p>
        </p:txBody>
      </p:sp>
      <p:sp>
        <p:nvSpPr>
          <p:cNvPr id="15" name="object 15"/>
          <p:cNvSpPr/>
          <p:nvPr/>
        </p:nvSpPr>
        <p:spPr>
          <a:xfrm>
            <a:off x="3776472" y="3249549"/>
            <a:ext cx="899541" cy="252603"/>
          </a:xfrm>
          <a:prstGeom prst="rect">
            <a:avLst/>
          </a:prstGeom>
          <a:blipFill>
            <a:blip r:embed="rId8" cstate="print"/>
            <a:stretch>
              <a:fillRect/>
            </a:stretch>
          </a:blipFill>
        </p:spPr>
        <p:txBody>
          <a:bodyPr wrap="square" lIns="0" tIns="0" rIns="0" bIns="0" rtlCol="0"/>
          <a:lstStyle/>
          <a:p>
            <a:endParaRPr sz="1050"/>
          </a:p>
        </p:txBody>
      </p:sp>
      <p:sp>
        <p:nvSpPr>
          <p:cNvPr id="16" name="object 16"/>
          <p:cNvSpPr/>
          <p:nvPr/>
        </p:nvSpPr>
        <p:spPr>
          <a:xfrm>
            <a:off x="3927920" y="2416873"/>
            <a:ext cx="395764" cy="757238"/>
          </a:xfrm>
          <a:custGeom>
            <a:avLst/>
            <a:gdLst/>
            <a:ahLst/>
            <a:cxnLst/>
            <a:rect l="l" t="t" r="r" b="b"/>
            <a:pathLst>
              <a:path w="527685" h="1009650">
                <a:moveTo>
                  <a:pt x="95353" y="148080"/>
                </a:moveTo>
                <a:lnTo>
                  <a:pt x="64099" y="164050"/>
                </a:lnTo>
                <a:lnTo>
                  <a:pt x="496062" y="1009395"/>
                </a:lnTo>
                <a:lnTo>
                  <a:pt x="527176" y="993520"/>
                </a:lnTo>
                <a:lnTo>
                  <a:pt x="95353" y="148080"/>
                </a:lnTo>
                <a:close/>
              </a:path>
              <a:path w="527685" h="1009650">
                <a:moveTo>
                  <a:pt x="0" y="0"/>
                </a:moveTo>
                <a:lnTo>
                  <a:pt x="1650" y="195961"/>
                </a:lnTo>
                <a:lnTo>
                  <a:pt x="64099" y="164050"/>
                </a:lnTo>
                <a:lnTo>
                  <a:pt x="56134" y="148462"/>
                </a:lnTo>
                <a:lnTo>
                  <a:pt x="87375" y="132461"/>
                </a:lnTo>
                <a:lnTo>
                  <a:pt x="125920" y="132461"/>
                </a:lnTo>
                <a:lnTo>
                  <a:pt x="157734" y="116204"/>
                </a:lnTo>
                <a:lnTo>
                  <a:pt x="0" y="0"/>
                </a:lnTo>
                <a:close/>
              </a:path>
              <a:path w="527685" h="1009650">
                <a:moveTo>
                  <a:pt x="87375" y="132461"/>
                </a:moveTo>
                <a:lnTo>
                  <a:pt x="56134" y="148462"/>
                </a:lnTo>
                <a:lnTo>
                  <a:pt x="64099" y="164050"/>
                </a:lnTo>
                <a:lnTo>
                  <a:pt x="95353" y="148080"/>
                </a:lnTo>
                <a:lnTo>
                  <a:pt x="87375" y="132461"/>
                </a:lnTo>
                <a:close/>
              </a:path>
              <a:path w="527685" h="1009650">
                <a:moveTo>
                  <a:pt x="125920" y="132461"/>
                </a:moveTo>
                <a:lnTo>
                  <a:pt x="87375" y="132461"/>
                </a:lnTo>
                <a:lnTo>
                  <a:pt x="95353" y="148080"/>
                </a:lnTo>
                <a:lnTo>
                  <a:pt x="125920" y="132461"/>
                </a:lnTo>
                <a:close/>
              </a:path>
            </a:pathLst>
          </a:custGeom>
          <a:solidFill>
            <a:srgbClr val="FF0000"/>
          </a:solidFill>
        </p:spPr>
        <p:txBody>
          <a:bodyPr wrap="square" lIns="0" tIns="0" rIns="0" bIns="0" rtlCol="0"/>
          <a:lstStyle/>
          <a:p>
            <a:endParaRPr sz="1050"/>
          </a:p>
        </p:txBody>
      </p:sp>
      <p:sp>
        <p:nvSpPr>
          <p:cNvPr id="17" name="object 17"/>
          <p:cNvSpPr/>
          <p:nvPr/>
        </p:nvSpPr>
        <p:spPr>
          <a:xfrm>
            <a:off x="3935349" y="1284732"/>
            <a:ext cx="849249" cy="201168"/>
          </a:xfrm>
          <a:prstGeom prst="rect">
            <a:avLst/>
          </a:prstGeom>
          <a:blipFill>
            <a:blip r:embed="rId9" cstate="print"/>
            <a:stretch>
              <a:fillRect/>
            </a:stretch>
          </a:blipFill>
        </p:spPr>
        <p:txBody>
          <a:bodyPr wrap="square" lIns="0" tIns="0" rIns="0" bIns="0" rtlCol="0"/>
          <a:lstStyle/>
          <a:p>
            <a:endParaRPr sz="1050"/>
          </a:p>
        </p:txBody>
      </p:sp>
      <p:sp>
        <p:nvSpPr>
          <p:cNvPr id="18" name="object 18"/>
          <p:cNvSpPr/>
          <p:nvPr/>
        </p:nvSpPr>
        <p:spPr>
          <a:xfrm>
            <a:off x="3977069" y="1480375"/>
            <a:ext cx="395764" cy="741045"/>
          </a:xfrm>
          <a:custGeom>
            <a:avLst/>
            <a:gdLst/>
            <a:ahLst/>
            <a:cxnLst/>
            <a:rect l="l" t="t" r="r" b="b"/>
            <a:pathLst>
              <a:path w="527685" h="988060">
                <a:moveTo>
                  <a:pt x="3555" y="791971"/>
                </a:moveTo>
                <a:lnTo>
                  <a:pt x="0" y="987805"/>
                </a:lnTo>
                <a:lnTo>
                  <a:pt x="158876" y="873125"/>
                </a:lnTo>
                <a:lnTo>
                  <a:pt x="126548" y="856233"/>
                </a:lnTo>
                <a:lnTo>
                  <a:pt x="88645" y="856233"/>
                </a:lnTo>
                <a:lnTo>
                  <a:pt x="57530" y="839977"/>
                </a:lnTo>
                <a:lnTo>
                  <a:pt x="65663" y="824422"/>
                </a:lnTo>
                <a:lnTo>
                  <a:pt x="3555" y="791971"/>
                </a:lnTo>
                <a:close/>
              </a:path>
              <a:path w="527685" h="988060">
                <a:moveTo>
                  <a:pt x="65663" y="824422"/>
                </a:moveTo>
                <a:lnTo>
                  <a:pt x="57530" y="839977"/>
                </a:lnTo>
                <a:lnTo>
                  <a:pt x="88645" y="856233"/>
                </a:lnTo>
                <a:lnTo>
                  <a:pt x="96776" y="840678"/>
                </a:lnTo>
                <a:lnTo>
                  <a:pt x="65663" y="824422"/>
                </a:lnTo>
                <a:close/>
              </a:path>
              <a:path w="527685" h="988060">
                <a:moveTo>
                  <a:pt x="96776" y="840678"/>
                </a:moveTo>
                <a:lnTo>
                  <a:pt x="88645" y="856233"/>
                </a:lnTo>
                <a:lnTo>
                  <a:pt x="126548" y="856233"/>
                </a:lnTo>
                <a:lnTo>
                  <a:pt x="96776" y="840678"/>
                </a:lnTo>
                <a:close/>
              </a:path>
              <a:path w="527685" h="988060">
                <a:moveTo>
                  <a:pt x="496696" y="0"/>
                </a:moveTo>
                <a:lnTo>
                  <a:pt x="65663" y="824422"/>
                </a:lnTo>
                <a:lnTo>
                  <a:pt x="96776" y="840678"/>
                </a:lnTo>
                <a:lnTo>
                  <a:pt x="527684" y="16255"/>
                </a:lnTo>
                <a:lnTo>
                  <a:pt x="496696" y="0"/>
                </a:lnTo>
                <a:close/>
              </a:path>
            </a:pathLst>
          </a:custGeom>
          <a:solidFill>
            <a:srgbClr val="FF0000"/>
          </a:solidFill>
        </p:spPr>
        <p:txBody>
          <a:bodyPr wrap="square" lIns="0" tIns="0" rIns="0" bIns="0" rtlCol="0"/>
          <a:lstStyle/>
          <a:p>
            <a:endParaRPr sz="1050"/>
          </a:p>
        </p:txBody>
      </p:sp>
      <p:sp>
        <p:nvSpPr>
          <p:cNvPr id="19" name="object 19"/>
          <p:cNvSpPr/>
          <p:nvPr/>
        </p:nvSpPr>
        <p:spPr>
          <a:xfrm>
            <a:off x="4897771" y="3192400"/>
            <a:ext cx="1590783" cy="381953"/>
          </a:xfrm>
          <a:prstGeom prst="rect">
            <a:avLst/>
          </a:prstGeom>
          <a:blipFill>
            <a:blip r:embed="rId10" cstate="print"/>
            <a:stretch>
              <a:fillRect/>
            </a:stretch>
          </a:blipFill>
        </p:spPr>
        <p:txBody>
          <a:bodyPr wrap="square" lIns="0" tIns="0" rIns="0" bIns="0" rtlCol="0"/>
          <a:lstStyle/>
          <a:p>
            <a:endParaRPr sz="1050"/>
          </a:p>
        </p:txBody>
      </p:sp>
      <p:sp>
        <p:nvSpPr>
          <p:cNvPr id="20" name="object 20"/>
          <p:cNvSpPr/>
          <p:nvPr/>
        </p:nvSpPr>
        <p:spPr>
          <a:xfrm>
            <a:off x="4996624" y="2400871"/>
            <a:ext cx="717233" cy="801053"/>
          </a:xfrm>
          <a:custGeom>
            <a:avLst/>
            <a:gdLst/>
            <a:ahLst/>
            <a:cxnLst/>
            <a:rect l="l" t="t" r="r" b="b"/>
            <a:pathLst>
              <a:path w="956309" h="1068070">
                <a:moveTo>
                  <a:pt x="129855" y="119065"/>
                </a:moveTo>
                <a:lnTo>
                  <a:pt x="103692" y="142432"/>
                </a:lnTo>
                <a:lnTo>
                  <a:pt x="930148" y="1067562"/>
                </a:lnTo>
                <a:lnTo>
                  <a:pt x="956309" y="1044194"/>
                </a:lnTo>
                <a:lnTo>
                  <a:pt x="129855" y="119065"/>
                </a:lnTo>
                <a:close/>
              </a:path>
              <a:path w="956309" h="1068070">
                <a:moveTo>
                  <a:pt x="0" y="0"/>
                </a:moveTo>
                <a:lnTo>
                  <a:pt x="51434" y="189102"/>
                </a:lnTo>
                <a:lnTo>
                  <a:pt x="103692" y="142432"/>
                </a:lnTo>
                <a:lnTo>
                  <a:pt x="91948" y="129286"/>
                </a:lnTo>
                <a:lnTo>
                  <a:pt x="118109" y="105917"/>
                </a:lnTo>
                <a:lnTo>
                  <a:pt x="144576" y="105917"/>
                </a:lnTo>
                <a:lnTo>
                  <a:pt x="182117" y="72389"/>
                </a:lnTo>
                <a:lnTo>
                  <a:pt x="0" y="0"/>
                </a:lnTo>
                <a:close/>
              </a:path>
              <a:path w="956309" h="1068070">
                <a:moveTo>
                  <a:pt x="118109" y="105917"/>
                </a:moveTo>
                <a:lnTo>
                  <a:pt x="91948" y="129286"/>
                </a:lnTo>
                <a:lnTo>
                  <a:pt x="103692" y="142432"/>
                </a:lnTo>
                <a:lnTo>
                  <a:pt x="129855" y="119065"/>
                </a:lnTo>
                <a:lnTo>
                  <a:pt x="118109" y="105917"/>
                </a:lnTo>
                <a:close/>
              </a:path>
              <a:path w="956309" h="1068070">
                <a:moveTo>
                  <a:pt x="144576" y="105917"/>
                </a:moveTo>
                <a:lnTo>
                  <a:pt x="118109" y="105917"/>
                </a:lnTo>
                <a:lnTo>
                  <a:pt x="129855" y="119065"/>
                </a:lnTo>
                <a:lnTo>
                  <a:pt x="144576" y="105917"/>
                </a:lnTo>
                <a:close/>
              </a:path>
            </a:pathLst>
          </a:custGeom>
          <a:solidFill>
            <a:srgbClr val="FF0000"/>
          </a:solidFill>
        </p:spPr>
        <p:txBody>
          <a:bodyPr wrap="square" lIns="0" tIns="0" rIns="0" bIns="0" rtlCol="0"/>
          <a:lstStyle/>
          <a:p>
            <a:endParaRPr sz="1050"/>
          </a:p>
        </p:txBody>
      </p:sp>
      <p:sp>
        <p:nvSpPr>
          <p:cNvPr id="21" name="object 21"/>
          <p:cNvSpPr/>
          <p:nvPr/>
        </p:nvSpPr>
        <p:spPr>
          <a:xfrm>
            <a:off x="5108878" y="1210993"/>
            <a:ext cx="913061" cy="367510"/>
          </a:xfrm>
          <a:prstGeom prst="rect">
            <a:avLst/>
          </a:prstGeom>
          <a:blipFill>
            <a:blip r:embed="rId11" cstate="print"/>
            <a:stretch>
              <a:fillRect/>
            </a:stretch>
          </a:blipFill>
        </p:spPr>
        <p:txBody>
          <a:bodyPr wrap="square" lIns="0" tIns="0" rIns="0" bIns="0" rtlCol="0"/>
          <a:lstStyle/>
          <a:p>
            <a:endParaRPr sz="1050"/>
          </a:p>
        </p:txBody>
      </p:sp>
      <p:sp>
        <p:nvSpPr>
          <p:cNvPr id="22" name="object 22"/>
          <p:cNvSpPr/>
          <p:nvPr/>
        </p:nvSpPr>
        <p:spPr>
          <a:xfrm>
            <a:off x="4956619" y="1599629"/>
            <a:ext cx="617696" cy="638175"/>
          </a:xfrm>
          <a:custGeom>
            <a:avLst/>
            <a:gdLst/>
            <a:ahLst/>
            <a:cxnLst/>
            <a:rect l="l" t="t" r="r" b="b"/>
            <a:pathLst>
              <a:path w="823595" h="850900">
                <a:moveTo>
                  <a:pt x="58927" y="663448"/>
                </a:moveTo>
                <a:lnTo>
                  <a:pt x="0" y="850391"/>
                </a:lnTo>
                <a:lnTo>
                  <a:pt x="184784" y="785367"/>
                </a:lnTo>
                <a:lnTo>
                  <a:pt x="147421" y="749173"/>
                </a:lnTo>
                <a:lnTo>
                  <a:pt x="122300" y="749173"/>
                </a:lnTo>
                <a:lnTo>
                  <a:pt x="97027" y="724788"/>
                </a:lnTo>
                <a:lnTo>
                  <a:pt x="109232" y="712178"/>
                </a:lnTo>
                <a:lnTo>
                  <a:pt x="58927" y="663448"/>
                </a:lnTo>
                <a:close/>
              </a:path>
              <a:path w="823595" h="850900">
                <a:moveTo>
                  <a:pt x="109232" y="712178"/>
                </a:moveTo>
                <a:lnTo>
                  <a:pt x="97027" y="724788"/>
                </a:lnTo>
                <a:lnTo>
                  <a:pt x="122300" y="749173"/>
                </a:lnTo>
                <a:lnTo>
                  <a:pt x="134454" y="736612"/>
                </a:lnTo>
                <a:lnTo>
                  <a:pt x="109232" y="712178"/>
                </a:lnTo>
                <a:close/>
              </a:path>
              <a:path w="823595" h="850900">
                <a:moveTo>
                  <a:pt x="134454" y="736612"/>
                </a:moveTo>
                <a:lnTo>
                  <a:pt x="122300" y="749173"/>
                </a:lnTo>
                <a:lnTo>
                  <a:pt x="147421" y="749173"/>
                </a:lnTo>
                <a:lnTo>
                  <a:pt x="134454" y="736612"/>
                </a:lnTo>
                <a:close/>
              </a:path>
              <a:path w="823595" h="850900">
                <a:moveTo>
                  <a:pt x="798449" y="0"/>
                </a:moveTo>
                <a:lnTo>
                  <a:pt x="109232" y="712178"/>
                </a:lnTo>
                <a:lnTo>
                  <a:pt x="134454" y="736612"/>
                </a:lnTo>
                <a:lnTo>
                  <a:pt x="823595" y="24384"/>
                </a:lnTo>
                <a:lnTo>
                  <a:pt x="798449" y="0"/>
                </a:lnTo>
                <a:close/>
              </a:path>
            </a:pathLst>
          </a:custGeom>
          <a:solidFill>
            <a:srgbClr val="FF0000"/>
          </a:solidFill>
        </p:spPr>
        <p:txBody>
          <a:bodyPr wrap="square" lIns="0" tIns="0" rIns="0" bIns="0" rtlCol="0"/>
          <a:lstStyle/>
          <a:p>
            <a:endParaRPr sz="1050"/>
          </a:p>
        </p:txBody>
      </p:sp>
      <p:sp>
        <p:nvSpPr>
          <p:cNvPr id="24" name="object 24"/>
          <p:cNvSpPr txBox="1">
            <a:spLocks noGrp="1"/>
          </p:cNvSpPr>
          <p:nvPr>
            <p:ph type="dt" sz="half" idx="4294967295"/>
          </p:nvPr>
        </p:nvSpPr>
        <p:spPr>
          <a:xfrm>
            <a:off x="0" y="0"/>
            <a:ext cx="0" cy="102592"/>
          </a:xfrm>
          <a:prstGeom prst="rect">
            <a:avLst/>
          </a:prstGeom>
        </p:spPr>
        <p:txBody>
          <a:bodyPr vert="horz" wrap="square" lIns="0" tIns="0" rIns="0" bIns="0" rtlCol="0">
            <a:spAutoFit/>
          </a:bodyPr>
          <a:lstStyle/>
          <a:p>
            <a:pPr marL="9525">
              <a:lnSpc>
                <a:spcPts val="825"/>
              </a:lnSpc>
            </a:pPr>
            <a:endParaRPr spc="-4" dirty="0"/>
          </a:p>
        </p:txBody>
      </p:sp>
      <p:sp>
        <p:nvSpPr>
          <p:cNvPr id="25" name="object 25"/>
          <p:cNvSpPr txBox="1">
            <a:spLocks noGrp="1"/>
          </p:cNvSpPr>
          <p:nvPr>
            <p:ph type="sldNum" sz="quarter" idx="4294967295"/>
          </p:nvPr>
        </p:nvSpPr>
        <p:spPr>
          <a:xfrm>
            <a:off x="0" y="0"/>
            <a:ext cx="0" cy="307777"/>
          </a:xfrm>
          <a:prstGeom prst="rect">
            <a:avLst/>
          </a:prstGeom>
        </p:spPr>
        <p:txBody>
          <a:bodyPr vert="horz" wrap="square" lIns="0" tIns="0" rIns="0" bIns="0" rtlCol="0">
            <a:spAutoFit/>
          </a:bodyPr>
          <a:lstStyle/>
          <a:p>
            <a:pPr marL="19050">
              <a:lnSpc>
                <a:spcPts val="825"/>
              </a:lnSpc>
            </a:pPr>
            <a:fld id="{81D60167-4931-47E6-BA6A-407CBD079E47}" type="slidenum">
              <a:rPr dirty="0"/>
              <a:pPr marL="19050">
                <a:lnSpc>
                  <a:spcPts val="825"/>
                </a:lnSpc>
              </a:pPr>
              <a:t>37</a:t>
            </a:fld>
            <a:endParaRPr dirty="0"/>
          </a:p>
        </p:txBody>
      </p:sp>
      <p:sp>
        <p:nvSpPr>
          <p:cNvPr id="26" name="Rectangle 25"/>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27" name="Picture 2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39902320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2243" y="2339778"/>
            <a:ext cx="7440930" cy="840615"/>
          </a:xfrm>
          <a:prstGeom prst="rect">
            <a:avLst/>
          </a:prstGeom>
        </p:spPr>
        <p:txBody>
          <a:bodyPr vert="horz" wrap="square" lIns="0" tIns="9525" rIns="0" bIns="0" rtlCol="0">
            <a:spAutoFit/>
          </a:bodyPr>
          <a:lstStyle/>
          <a:p>
            <a:pPr marL="9525">
              <a:spcBef>
                <a:spcPts val="75"/>
              </a:spcBef>
              <a:tabLst>
                <a:tab pos="7430929" algn="l"/>
              </a:tabLst>
            </a:pPr>
            <a:r>
              <a:rPr sz="5400" u="sng" spc="-94" dirty="0">
                <a:solidFill>
                  <a:srgbClr val="124262"/>
                </a:solidFill>
                <a:uFill>
                  <a:solidFill>
                    <a:srgbClr val="7E7E7E"/>
                  </a:solidFill>
                </a:uFill>
                <a:latin typeface="Calibri"/>
                <a:cs typeface="Calibri"/>
              </a:rPr>
              <a:t>FinTech: </a:t>
            </a:r>
            <a:r>
              <a:rPr sz="5400" u="sng" spc="-53" dirty="0">
                <a:solidFill>
                  <a:srgbClr val="124262"/>
                </a:solidFill>
                <a:uFill>
                  <a:solidFill>
                    <a:srgbClr val="7E7E7E"/>
                  </a:solidFill>
                </a:uFill>
                <a:latin typeface="Calibri"/>
                <a:cs typeface="Calibri"/>
              </a:rPr>
              <a:t>Real</a:t>
            </a:r>
            <a:r>
              <a:rPr sz="5400" u="sng" spc="-109" dirty="0">
                <a:solidFill>
                  <a:srgbClr val="124262"/>
                </a:solidFill>
                <a:uFill>
                  <a:solidFill>
                    <a:srgbClr val="7E7E7E"/>
                  </a:solidFill>
                </a:uFill>
                <a:latin typeface="Calibri"/>
                <a:cs typeface="Calibri"/>
              </a:rPr>
              <a:t> </a:t>
            </a:r>
            <a:r>
              <a:rPr sz="5400" u="sng" spc="-56" dirty="0">
                <a:solidFill>
                  <a:srgbClr val="124262"/>
                </a:solidFill>
                <a:uFill>
                  <a:solidFill>
                    <a:srgbClr val="7E7E7E"/>
                  </a:solidFill>
                </a:uFill>
                <a:latin typeface="Calibri"/>
                <a:cs typeface="Calibri"/>
              </a:rPr>
              <a:t>Potential?	</a:t>
            </a:r>
            <a:endParaRPr sz="5400" dirty="0">
              <a:latin typeface="Calibri"/>
              <a:cs typeface="Calibri"/>
            </a:endParaRPr>
          </a:p>
        </p:txBody>
      </p:sp>
      <p:sp>
        <p:nvSpPr>
          <p:cNvPr id="3" name="object 3"/>
          <p:cNvSpPr txBox="1"/>
          <p:nvPr/>
        </p:nvSpPr>
        <p:spPr>
          <a:xfrm>
            <a:off x="8229029" y="4906518"/>
            <a:ext cx="121920" cy="131350"/>
          </a:xfrm>
          <a:prstGeom prst="rect">
            <a:avLst/>
          </a:prstGeom>
        </p:spPr>
        <p:txBody>
          <a:bodyPr vert="horz" wrap="square" lIns="0" tIns="10001" rIns="0" bIns="0" rtlCol="0">
            <a:spAutoFit/>
          </a:bodyPr>
          <a:lstStyle/>
          <a:p>
            <a:pPr marL="9525">
              <a:spcBef>
                <a:spcPts val="79"/>
              </a:spcBef>
            </a:pPr>
            <a:r>
              <a:rPr sz="788" dirty="0">
                <a:solidFill>
                  <a:srgbClr val="124262"/>
                </a:solidFill>
                <a:latin typeface="Calibri"/>
                <a:cs typeface="Calibri"/>
              </a:rPr>
              <a:t>24</a:t>
            </a:r>
            <a:endParaRPr sz="788">
              <a:latin typeface="Calibri"/>
              <a:cs typeface="Calibri"/>
            </a:endParaRPr>
          </a:p>
        </p:txBody>
      </p:sp>
      <p:sp>
        <p:nvSpPr>
          <p:cNvPr id="4" name="object 4"/>
          <p:cNvSpPr/>
          <p:nvPr/>
        </p:nvSpPr>
        <p:spPr>
          <a:xfrm>
            <a:off x="0" y="0"/>
            <a:ext cx="9144000" cy="1920240"/>
          </a:xfrm>
          <a:prstGeom prst="rect">
            <a:avLst/>
          </a:prstGeom>
          <a:blipFill>
            <a:blip r:embed="rId2" cstate="print"/>
            <a:stretch>
              <a:fillRect/>
            </a:stretch>
          </a:blipFill>
        </p:spPr>
        <p:txBody>
          <a:bodyPr wrap="square" lIns="0" tIns="0" rIns="0" bIns="0" rtlCol="0"/>
          <a:lstStyle/>
          <a:p>
            <a:endParaRPr sz="1050"/>
          </a:p>
        </p:txBody>
      </p:sp>
      <p:sp>
        <p:nvSpPr>
          <p:cNvPr id="5" name="Date Placeholder 4"/>
          <p:cNvSpPr>
            <a:spLocks noGrp="1"/>
          </p:cNvSpPr>
          <p:nvPr>
            <p:ph type="dt" sz="half" idx="4294967295"/>
          </p:nvPr>
        </p:nvSpPr>
        <p:spPr/>
        <p:txBody>
          <a:bodyPr/>
          <a:lstStyle/>
          <a:p>
            <a:pPr marL="9525">
              <a:lnSpc>
                <a:spcPts val="825"/>
              </a:lnSpc>
            </a:pPr>
            <a:endParaRPr lang="en-IN" spc="-4" dirty="0"/>
          </a:p>
        </p:txBody>
      </p:sp>
      <p:sp>
        <p:nvSpPr>
          <p:cNvPr id="6" name="Slide Number Placeholder 5"/>
          <p:cNvSpPr>
            <a:spLocks noGrp="1"/>
          </p:cNvSpPr>
          <p:nvPr>
            <p:ph type="sldNum" sz="quarter" idx="4294967295"/>
          </p:nvPr>
        </p:nvSpPr>
        <p:spPr/>
        <p:txBody>
          <a:bodyPr/>
          <a:lstStyle/>
          <a:p>
            <a:pPr marL="70485">
              <a:lnSpc>
                <a:spcPts val="825"/>
              </a:lnSpc>
            </a:pPr>
            <a:fld id="{81D60167-4931-47E6-BA6A-407CBD079E47}" type="slidenum">
              <a:rPr lang="en-IN" smtClean="0"/>
              <a:pPr marL="70485">
                <a:lnSpc>
                  <a:spcPts val="825"/>
                </a:lnSpc>
              </a:pPr>
              <a:t>38</a:t>
            </a:fld>
            <a:endParaRPr lang="en-IN" dirty="0"/>
          </a:p>
        </p:txBody>
      </p:sp>
      <p:sp>
        <p:nvSpPr>
          <p:cNvPr id="7" name="Rectangle 6"/>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32449689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92600"/>
            <a:ext cx="9144000" cy="350996"/>
          </a:xfrm>
          <a:custGeom>
            <a:avLst/>
            <a:gdLst/>
            <a:ahLst/>
            <a:cxnLst/>
            <a:rect l="l" t="t" r="r" b="b"/>
            <a:pathLst>
              <a:path w="12192000" h="467995">
                <a:moveTo>
                  <a:pt x="0" y="467868"/>
                </a:moveTo>
                <a:lnTo>
                  <a:pt x="12192000" y="467868"/>
                </a:lnTo>
                <a:lnTo>
                  <a:pt x="12192000" y="0"/>
                </a:lnTo>
                <a:lnTo>
                  <a:pt x="0" y="0"/>
                </a:lnTo>
                <a:lnTo>
                  <a:pt x="0" y="467868"/>
                </a:lnTo>
                <a:close/>
              </a:path>
            </a:pathLst>
          </a:custGeom>
          <a:ln w="3175">
            <a:solidFill>
              <a:srgbClr val="D9D9D9"/>
            </a:solidFill>
          </a:ln>
        </p:spPr>
        <p:txBody>
          <a:bodyPr wrap="square" lIns="0" tIns="0" rIns="0" bIns="0" rtlCol="0"/>
          <a:lstStyle/>
          <a:p>
            <a:endParaRPr sz="1050"/>
          </a:p>
        </p:txBody>
      </p:sp>
      <p:sp>
        <p:nvSpPr>
          <p:cNvPr id="3" name="object 3"/>
          <p:cNvSpPr txBox="1"/>
          <p:nvPr/>
        </p:nvSpPr>
        <p:spPr>
          <a:xfrm>
            <a:off x="830580" y="257746"/>
            <a:ext cx="7904321" cy="425116"/>
          </a:xfrm>
          <a:prstGeom prst="rect">
            <a:avLst/>
          </a:prstGeom>
        </p:spPr>
        <p:txBody>
          <a:bodyPr vert="horz" wrap="square" lIns="0" tIns="9525" rIns="0" bIns="0" rtlCol="0">
            <a:spAutoFit/>
          </a:bodyPr>
          <a:lstStyle/>
          <a:p>
            <a:pPr marL="9525">
              <a:spcBef>
                <a:spcPts val="75"/>
              </a:spcBef>
            </a:pPr>
            <a:r>
              <a:rPr sz="2700" spc="-41" dirty="0">
                <a:solidFill>
                  <a:srgbClr val="124262"/>
                </a:solidFill>
                <a:latin typeface="Calibri"/>
                <a:cs typeface="Calibri"/>
              </a:rPr>
              <a:t>Growth </a:t>
            </a:r>
            <a:r>
              <a:rPr sz="2700" spc="-19" dirty="0">
                <a:solidFill>
                  <a:srgbClr val="124262"/>
                </a:solidFill>
                <a:latin typeface="Calibri"/>
                <a:cs typeface="Calibri"/>
              </a:rPr>
              <a:t>in </a:t>
            </a:r>
            <a:r>
              <a:rPr sz="2700" spc="-64" dirty="0">
                <a:solidFill>
                  <a:srgbClr val="124262"/>
                </a:solidFill>
                <a:latin typeface="Calibri"/>
                <a:cs typeface="Calibri"/>
              </a:rPr>
              <a:t>FinTech? </a:t>
            </a:r>
            <a:r>
              <a:rPr sz="2700" spc="-30" dirty="0">
                <a:solidFill>
                  <a:srgbClr val="124262"/>
                </a:solidFill>
                <a:latin typeface="Calibri"/>
                <a:cs typeface="Calibri"/>
              </a:rPr>
              <a:t>Bubble </a:t>
            </a:r>
            <a:r>
              <a:rPr sz="2700" spc="-19" dirty="0">
                <a:solidFill>
                  <a:srgbClr val="124262"/>
                </a:solidFill>
                <a:latin typeface="Calibri"/>
                <a:cs typeface="Calibri"/>
              </a:rPr>
              <a:t>or</a:t>
            </a:r>
            <a:r>
              <a:rPr sz="2700" spc="-443" dirty="0">
                <a:solidFill>
                  <a:srgbClr val="124262"/>
                </a:solidFill>
                <a:latin typeface="Calibri"/>
                <a:cs typeface="Calibri"/>
              </a:rPr>
              <a:t> </a:t>
            </a:r>
            <a:r>
              <a:rPr sz="2700" spc="-38" dirty="0">
                <a:solidFill>
                  <a:srgbClr val="124262"/>
                </a:solidFill>
                <a:latin typeface="Calibri"/>
                <a:cs typeface="Calibri"/>
              </a:rPr>
              <a:t>Real </a:t>
            </a:r>
            <a:r>
              <a:rPr sz="2700" spc="-41" dirty="0">
                <a:solidFill>
                  <a:srgbClr val="124262"/>
                </a:solidFill>
                <a:latin typeface="Calibri"/>
                <a:cs typeface="Calibri"/>
              </a:rPr>
              <a:t>Growth </a:t>
            </a:r>
            <a:r>
              <a:rPr sz="2700" spc="-45" dirty="0">
                <a:solidFill>
                  <a:srgbClr val="124262"/>
                </a:solidFill>
                <a:latin typeface="Calibri"/>
                <a:cs typeface="Calibri"/>
              </a:rPr>
              <a:t>Potential? </a:t>
            </a:r>
            <a:r>
              <a:rPr sz="2700" spc="-30" dirty="0">
                <a:solidFill>
                  <a:srgbClr val="124262"/>
                </a:solidFill>
                <a:latin typeface="Calibri"/>
                <a:cs typeface="Calibri"/>
              </a:rPr>
              <a:t>(1/2)</a:t>
            </a:r>
            <a:endParaRPr sz="2700" dirty="0">
              <a:latin typeface="Calibri"/>
              <a:cs typeface="Calibri"/>
            </a:endParaRPr>
          </a:p>
        </p:txBody>
      </p:sp>
      <p:sp>
        <p:nvSpPr>
          <p:cNvPr id="7" name="object 7"/>
          <p:cNvSpPr txBox="1"/>
          <p:nvPr/>
        </p:nvSpPr>
        <p:spPr>
          <a:xfrm>
            <a:off x="830580" y="1125268"/>
            <a:ext cx="7529649" cy="4146648"/>
          </a:xfrm>
          <a:prstGeom prst="rect">
            <a:avLst/>
          </a:prstGeom>
        </p:spPr>
        <p:txBody>
          <a:bodyPr vert="horz" wrap="square" lIns="0" tIns="9525" rIns="0" bIns="0" rtlCol="0">
            <a:spAutoFit/>
          </a:bodyPr>
          <a:lstStyle/>
          <a:p>
            <a:pPr algn="just"/>
            <a:r>
              <a:rPr lang="en-US" sz="2800" b="1" dirty="0" smtClean="0"/>
              <a:t>Mobile </a:t>
            </a:r>
            <a:r>
              <a:rPr lang="en-US" sz="2800" b="1" dirty="0"/>
              <a:t>Payments</a:t>
            </a:r>
          </a:p>
          <a:p>
            <a:pPr algn="just"/>
            <a:r>
              <a:rPr lang="en-US" sz="1600" dirty="0" smtClean="0"/>
              <a:t>The </a:t>
            </a:r>
            <a:r>
              <a:rPr lang="en-US" sz="1600" dirty="0"/>
              <a:t>global mobile payment market is on track to surpass $1 trillion in </a:t>
            </a:r>
            <a:r>
              <a:rPr lang="en-US" sz="1600" dirty="0" smtClean="0"/>
              <a:t>2019(Ref-</a:t>
            </a:r>
            <a:r>
              <a:rPr lang="en-IN" sz="1600" dirty="0">
                <a:hlinkClick r:id="rId2"/>
              </a:rPr>
              <a:t>https://</a:t>
            </a:r>
            <a:r>
              <a:rPr lang="en-IN" sz="1600" dirty="0" smtClean="0">
                <a:hlinkClick r:id="rId2"/>
              </a:rPr>
              <a:t>www.thestreet.com.</a:t>
            </a:r>
            <a:r>
              <a:rPr lang="en-US" sz="1600" dirty="0" smtClean="0"/>
              <a:t>)</a:t>
            </a:r>
          </a:p>
          <a:p>
            <a:pPr algn="just"/>
            <a:r>
              <a:rPr lang="en-US" sz="1600" dirty="0"/>
              <a:t> P</a:t>
            </a:r>
            <a:r>
              <a:rPr lang="en-US" sz="1600" dirty="0" smtClean="0"/>
              <a:t>opular </a:t>
            </a:r>
            <a:r>
              <a:rPr lang="en-US" sz="1600" dirty="0"/>
              <a:t>payment app </a:t>
            </a:r>
            <a:r>
              <a:rPr lang="en-US" sz="1600" dirty="0" err="1"/>
              <a:t>Venmo</a:t>
            </a:r>
            <a:r>
              <a:rPr lang="en-US" sz="1600" dirty="0"/>
              <a:t>. </a:t>
            </a:r>
          </a:p>
          <a:p>
            <a:pPr algn="just"/>
            <a:r>
              <a:rPr lang="en-US" sz="1600" dirty="0"/>
              <a:t>Apple (</a:t>
            </a:r>
            <a:r>
              <a:rPr lang="en-US" sz="1600" b="1" u="sng" dirty="0">
                <a:hlinkClick r:id="rId3"/>
              </a:rPr>
              <a:t>AAPL</a:t>
            </a:r>
            <a:r>
              <a:rPr lang="en-US" sz="1600" dirty="0"/>
              <a:t>)  and Alibaba (</a:t>
            </a:r>
            <a:r>
              <a:rPr lang="en-US" sz="1600" b="1" u="sng" dirty="0">
                <a:hlinkClick r:id="rId4"/>
              </a:rPr>
              <a:t>BABA</a:t>
            </a:r>
            <a:r>
              <a:rPr lang="en-US" sz="1600" dirty="0"/>
              <a:t>) </a:t>
            </a:r>
            <a:r>
              <a:rPr lang="en-US" sz="1600" dirty="0" smtClean="0"/>
              <a:t>got </a:t>
            </a:r>
            <a:r>
              <a:rPr lang="en-US" sz="1600" dirty="0"/>
              <a:t>in on the mobile payment business with Apple Pay or </a:t>
            </a:r>
            <a:r>
              <a:rPr lang="en-US" sz="1600" dirty="0" err="1"/>
              <a:t>Alipay</a:t>
            </a:r>
            <a:r>
              <a:rPr lang="en-US" sz="1600" dirty="0"/>
              <a:t>. </a:t>
            </a:r>
          </a:p>
          <a:p>
            <a:pPr algn="just"/>
            <a:endParaRPr lang="en-US" sz="3200" b="1" dirty="0" smtClean="0"/>
          </a:p>
          <a:p>
            <a:pPr algn="just"/>
            <a:r>
              <a:rPr lang="en-IN" sz="3200" b="1" dirty="0" smtClean="0"/>
              <a:t>Insurance</a:t>
            </a:r>
            <a:endParaRPr lang="en-US" sz="1600" dirty="0"/>
          </a:p>
          <a:p>
            <a:pPr algn="just"/>
            <a:r>
              <a:rPr lang="en-US" sz="1600" dirty="0" err="1"/>
              <a:t>I</a:t>
            </a:r>
            <a:r>
              <a:rPr lang="en-US" sz="1600" dirty="0" err="1" smtClean="0"/>
              <a:t>nsurtech</a:t>
            </a:r>
            <a:r>
              <a:rPr lang="en-US" sz="1600" dirty="0" smtClean="0"/>
              <a:t> </a:t>
            </a:r>
            <a:r>
              <a:rPr lang="en-US" sz="1600" dirty="0"/>
              <a:t>startups are increasingly attracting funding, with insurance startup Oscar Health securing some $165 million in </a:t>
            </a:r>
            <a:r>
              <a:rPr lang="en-US" sz="1600" dirty="0" smtClean="0"/>
              <a:t>funding ,  </a:t>
            </a:r>
            <a:r>
              <a:rPr lang="en-US" sz="1600" dirty="0"/>
              <a:t>in March of </a:t>
            </a:r>
            <a:r>
              <a:rPr lang="en-US" sz="1600" dirty="0" smtClean="0"/>
              <a:t>2019 </a:t>
            </a:r>
            <a:r>
              <a:rPr lang="en-US" sz="1600" dirty="0"/>
              <a:t>- at a $3.2 billion valuation, according to CNBC</a:t>
            </a:r>
          </a:p>
          <a:p>
            <a:pPr marL="9525" algn="just">
              <a:spcBef>
                <a:spcPts val="75"/>
              </a:spcBef>
            </a:pPr>
            <a:endParaRPr sz="4800" dirty="0">
              <a:latin typeface="Calibri"/>
              <a:cs typeface="Calibri"/>
            </a:endParaRPr>
          </a:p>
        </p:txBody>
      </p:sp>
      <p:sp>
        <p:nvSpPr>
          <p:cNvPr id="9" name="object 9"/>
          <p:cNvSpPr txBox="1">
            <a:spLocks noGrp="1"/>
          </p:cNvSpPr>
          <p:nvPr>
            <p:ph type="dt" sz="half" idx="4294967295"/>
          </p:nvPr>
        </p:nvSpPr>
        <p:spPr>
          <a:xfrm>
            <a:off x="0" y="0"/>
            <a:ext cx="0" cy="102592"/>
          </a:xfrm>
          <a:prstGeom prst="rect">
            <a:avLst/>
          </a:prstGeom>
        </p:spPr>
        <p:txBody>
          <a:bodyPr vert="horz" wrap="square" lIns="0" tIns="0" rIns="0" bIns="0" rtlCol="0">
            <a:spAutoFit/>
          </a:bodyPr>
          <a:lstStyle/>
          <a:p>
            <a:pPr marL="9525">
              <a:lnSpc>
                <a:spcPts val="825"/>
              </a:lnSpc>
            </a:pPr>
            <a:endParaRPr spc="-4" dirty="0"/>
          </a:p>
        </p:txBody>
      </p:sp>
      <p:sp>
        <p:nvSpPr>
          <p:cNvPr id="10" name="object 10"/>
          <p:cNvSpPr txBox="1">
            <a:spLocks noGrp="1"/>
          </p:cNvSpPr>
          <p:nvPr>
            <p:ph type="sldNum" sz="quarter" idx="4294967295"/>
          </p:nvPr>
        </p:nvSpPr>
        <p:spPr>
          <a:xfrm>
            <a:off x="0" y="0"/>
            <a:ext cx="0" cy="307777"/>
          </a:xfrm>
          <a:prstGeom prst="rect">
            <a:avLst/>
          </a:prstGeom>
        </p:spPr>
        <p:txBody>
          <a:bodyPr vert="horz" wrap="square" lIns="0" tIns="0" rIns="0" bIns="0" rtlCol="0">
            <a:spAutoFit/>
          </a:bodyPr>
          <a:lstStyle/>
          <a:p>
            <a:pPr marL="19050">
              <a:lnSpc>
                <a:spcPts val="825"/>
              </a:lnSpc>
            </a:pPr>
            <a:fld id="{81D60167-4931-47E6-BA6A-407CBD079E47}" type="slidenum">
              <a:rPr dirty="0"/>
              <a:pPr marL="19050">
                <a:lnSpc>
                  <a:spcPts val="825"/>
                </a:lnSpc>
              </a:pPr>
              <a:t>39</a:t>
            </a:fld>
            <a:endParaRPr dirty="0"/>
          </a:p>
        </p:txBody>
      </p:sp>
      <p:sp>
        <p:nvSpPr>
          <p:cNvPr id="11" name="Rectangle 10"/>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18199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anim calcmode="lin" valueType="num">
                                      <p:cBhvr>
                                        <p:cTn id="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1000"/>
                                        <p:tgtEl>
                                          <p:spTgt spid="7">
                                            <p:txEl>
                                              <p:pRg st="2" end="2"/>
                                            </p:txEl>
                                          </p:spTgt>
                                        </p:tgtEl>
                                      </p:cBhvr>
                                    </p:animEffect>
                                    <p:anim calcmode="lin" valueType="num">
                                      <p:cBhvr>
                                        <p:cTn id="13"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1000"/>
                                        <p:tgtEl>
                                          <p:spTgt spid="7">
                                            <p:txEl>
                                              <p:pRg st="3" end="3"/>
                                            </p:txEl>
                                          </p:spTgt>
                                        </p:tgtEl>
                                      </p:cBhvr>
                                    </p:animEffect>
                                    <p:anim calcmode="lin" valueType="num">
                                      <p:cBhvr>
                                        <p:cTn id="20"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Indian </a:t>
            </a:r>
            <a:r>
              <a:rPr lang="en-IN" dirty="0" err="1"/>
              <a:t>fintech</a:t>
            </a:r>
            <a:r>
              <a:rPr lang="en-IN" dirty="0"/>
              <a:t> </a:t>
            </a:r>
            <a:r>
              <a:rPr lang="en-IN" dirty="0" err="1"/>
              <a:t>startups</a:t>
            </a:r>
            <a:r>
              <a:rPr lang="en-IN" dirty="0"/>
              <a:t> </a:t>
            </a:r>
            <a:r>
              <a:rPr lang="en-US" dirty="0" smtClean="0"/>
              <a:t> </a:t>
            </a:r>
            <a:endParaRPr lang="en-IN" dirty="0"/>
          </a:p>
        </p:txBody>
      </p:sp>
      <p:sp>
        <p:nvSpPr>
          <p:cNvPr id="4" name="Slide Number Placeholder 3"/>
          <p:cNvSpPr>
            <a:spLocks noGrp="1"/>
          </p:cNvSpPr>
          <p:nvPr>
            <p:ph type="sldNum" sz="quarter" idx="12"/>
          </p:nvPr>
        </p:nvSpPr>
        <p:spPr/>
        <p:txBody>
          <a:bodyPr/>
          <a:lstStyle/>
          <a:p>
            <a:fld id="{3FCAF691-C30B-4477-A4FB-AFF7F164B000}" type="slidenum">
              <a:rPr lang="en-IN" smtClean="0"/>
              <a:t>4</a:t>
            </a:fld>
            <a:endParaRPr lang="en-IN"/>
          </a:p>
        </p:txBody>
      </p:sp>
      <p:pic>
        <p:nvPicPr>
          <p:cNvPr id="1026" name="Picture 2" descr="India Has 99.5% Awareness For Fintech Products, Online Payment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2703" y="1386483"/>
            <a:ext cx="4349749" cy="32623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383272" y="1386483"/>
            <a:ext cx="2578196" cy="3539430"/>
          </a:xfrm>
          <a:prstGeom prst="rect">
            <a:avLst/>
          </a:prstGeom>
        </p:spPr>
        <p:txBody>
          <a:bodyPr wrap="square">
            <a:spAutoFit/>
          </a:bodyPr>
          <a:lstStyle/>
          <a:p>
            <a:pPr>
              <a:buFont typeface="+mj-lt"/>
              <a:buAutoNum type="arabicPeriod"/>
            </a:pPr>
            <a:r>
              <a:rPr lang="en-IN" b="1" dirty="0" err="1">
                <a:solidFill>
                  <a:srgbClr val="030303"/>
                </a:solidFill>
                <a:latin typeface="circularstd"/>
              </a:rPr>
              <a:t>Paytm</a:t>
            </a:r>
            <a:endParaRPr lang="en-IN" dirty="0">
              <a:solidFill>
                <a:srgbClr val="030303"/>
              </a:solidFill>
              <a:latin typeface="circularstd"/>
            </a:endParaRPr>
          </a:p>
          <a:p>
            <a:pPr>
              <a:buFont typeface="+mj-lt"/>
              <a:buAutoNum type="arabicPeriod"/>
            </a:pPr>
            <a:r>
              <a:rPr lang="en-IN" b="1" dirty="0" err="1">
                <a:solidFill>
                  <a:srgbClr val="030303"/>
                </a:solidFill>
                <a:latin typeface="circularstd"/>
              </a:rPr>
              <a:t>Paytm</a:t>
            </a:r>
            <a:r>
              <a:rPr lang="en-IN" b="1" dirty="0">
                <a:solidFill>
                  <a:srgbClr val="030303"/>
                </a:solidFill>
                <a:latin typeface="circularstd"/>
              </a:rPr>
              <a:t> Money</a:t>
            </a:r>
            <a:endParaRPr lang="en-IN" dirty="0">
              <a:solidFill>
                <a:srgbClr val="030303"/>
              </a:solidFill>
              <a:latin typeface="circularstd"/>
            </a:endParaRPr>
          </a:p>
          <a:p>
            <a:pPr>
              <a:buFont typeface="+mj-lt"/>
              <a:buAutoNum type="arabicPeriod"/>
            </a:pPr>
            <a:r>
              <a:rPr lang="en-IN" b="1" dirty="0" err="1">
                <a:solidFill>
                  <a:srgbClr val="030303"/>
                </a:solidFill>
                <a:latin typeface="circularstd"/>
              </a:rPr>
              <a:t>PhonePe</a:t>
            </a:r>
            <a:endParaRPr lang="en-IN" dirty="0">
              <a:solidFill>
                <a:srgbClr val="030303"/>
              </a:solidFill>
              <a:latin typeface="circularstd"/>
            </a:endParaRPr>
          </a:p>
          <a:p>
            <a:pPr>
              <a:buFont typeface="+mj-lt"/>
              <a:buAutoNum type="arabicPeriod"/>
            </a:pPr>
            <a:r>
              <a:rPr lang="en-IN" b="1" dirty="0" err="1">
                <a:solidFill>
                  <a:srgbClr val="030303"/>
                </a:solidFill>
                <a:latin typeface="circularstd"/>
              </a:rPr>
              <a:t>MobiKwik</a:t>
            </a:r>
            <a:endParaRPr lang="en-IN" dirty="0">
              <a:solidFill>
                <a:srgbClr val="030303"/>
              </a:solidFill>
              <a:latin typeface="circularstd"/>
            </a:endParaRPr>
          </a:p>
          <a:p>
            <a:pPr>
              <a:buFont typeface="+mj-lt"/>
              <a:buAutoNum type="arabicPeriod"/>
            </a:pPr>
            <a:r>
              <a:rPr lang="en-IN" b="1" dirty="0" err="1">
                <a:solidFill>
                  <a:srgbClr val="030303"/>
                </a:solidFill>
                <a:latin typeface="circularstd"/>
              </a:rPr>
              <a:t>PayU</a:t>
            </a:r>
            <a:endParaRPr lang="en-IN" dirty="0">
              <a:solidFill>
                <a:srgbClr val="030303"/>
              </a:solidFill>
              <a:latin typeface="circularstd"/>
            </a:endParaRPr>
          </a:p>
          <a:p>
            <a:pPr>
              <a:buFont typeface="+mj-lt"/>
              <a:buAutoNum type="arabicPeriod"/>
            </a:pPr>
            <a:r>
              <a:rPr lang="en-IN" b="1" dirty="0" err="1">
                <a:solidFill>
                  <a:srgbClr val="030303"/>
                </a:solidFill>
                <a:latin typeface="circularstd"/>
              </a:rPr>
              <a:t>ETMoney</a:t>
            </a:r>
            <a:endParaRPr lang="en-IN" dirty="0">
              <a:solidFill>
                <a:srgbClr val="030303"/>
              </a:solidFill>
              <a:latin typeface="circularstd"/>
            </a:endParaRPr>
          </a:p>
          <a:p>
            <a:pPr>
              <a:buFont typeface="+mj-lt"/>
              <a:buAutoNum type="arabicPeriod"/>
            </a:pPr>
            <a:r>
              <a:rPr lang="en-IN" b="1" dirty="0" err="1">
                <a:solidFill>
                  <a:srgbClr val="030303"/>
                </a:solidFill>
                <a:latin typeface="circularstd"/>
              </a:rPr>
              <a:t>PolicyBazaar</a:t>
            </a:r>
            <a:endParaRPr lang="en-IN" dirty="0">
              <a:solidFill>
                <a:srgbClr val="030303"/>
              </a:solidFill>
              <a:latin typeface="circularstd"/>
            </a:endParaRPr>
          </a:p>
          <a:p>
            <a:pPr>
              <a:buFont typeface="+mj-lt"/>
              <a:buAutoNum type="arabicPeriod"/>
            </a:pPr>
            <a:r>
              <a:rPr lang="en-IN" b="1" dirty="0" err="1">
                <a:solidFill>
                  <a:srgbClr val="030303"/>
                </a:solidFill>
                <a:latin typeface="circularstd"/>
              </a:rPr>
              <a:t>LendingKart</a:t>
            </a:r>
            <a:endParaRPr lang="en-IN" dirty="0">
              <a:solidFill>
                <a:srgbClr val="030303"/>
              </a:solidFill>
              <a:latin typeface="circularstd"/>
            </a:endParaRPr>
          </a:p>
          <a:p>
            <a:pPr>
              <a:buFont typeface="+mj-lt"/>
              <a:buAutoNum type="arabicPeriod"/>
            </a:pPr>
            <a:r>
              <a:rPr lang="en-IN" b="1" dirty="0" err="1">
                <a:solidFill>
                  <a:srgbClr val="030303"/>
                </a:solidFill>
                <a:latin typeface="circularstd"/>
              </a:rPr>
              <a:t>Freecharge</a:t>
            </a:r>
            <a:endParaRPr lang="en-IN" dirty="0">
              <a:solidFill>
                <a:srgbClr val="030303"/>
              </a:solidFill>
              <a:latin typeface="circularstd"/>
            </a:endParaRPr>
          </a:p>
          <a:p>
            <a:pPr>
              <a:buFont typeface="+mj-lt"/>
              <a:buAutoNum type="arabicPeriod"/>
            </a:pPr>
            <a:r>
              <a:rPr lang="en-IN" b="1" dirty="0" err="1">
                <a:solidFill>
                  <a:srgbClr val="030303"/>
                </a:solidFill>
                <a:latin typeface="circularstd"/>
              </a:rPr>
              <a:t>Mswipe</a:t>
            </a:r>
            <a:endParaRPr lang="en-IN" dirty="0">
              <a:solidFill>
                <a:srgbClr val="030303"/>
              </a:solidFill>
              <a:latin typeface="circularstd"/>
            </a:endParaRPr>
          </a:p>
          <a:p>
            <a:pPr>
              <a:buFont typeface="+mj-lt"/>
              <a:buAutoNum type="arabicPeriod"/>
            </a:pPr>
            <a:r>
              <a:rPr lang="en-IN" b="1" dirty="0" err="1">
                <a:solidFill>
                  <a:srgbClr val="030303"/>
                </a:solidFill>
                <a:latin typeface="circularstd"/>
              </a:rPr>
              <a:t>ezetap</a:t>
            </a:r>
            <a:endParaRPr lang="en-IN" dirty="0">
              <a:solidFill>
                <a:srgbClr val="030303"/>
              </a:solidFill>
              <a:latin typeface="circularstd"/>
            </a:endParaRPr>
          </a:p>
          <a:p>
            <a:pPr>
              <a:buFont typeface="+mj-lt"/>
              <a:buAutoNum type="arabicPeriod"/>
            </a:pPr>
            <a:r>
              <a:rPr lang="en-IN" b="1" dirty="0" err="1">
                <a:solidFill>
                  <a:srgbClr val="030303"/>
                </a:solidFill>
                <a:latin typeface="circularstd"/>
              </a:rPr>
              <a:t>LoanTap</a:t>
            </a:r>
            <a:endParaRPr lang="en-IN" dirty="0">
              <a:solidFill>
                <a:srgbClr val="030303"/>
              </a:solidFill>
              <a:latin typeface="circularstd"/>
            </a:endParaRPr>
          </a:p>
          <a:p>
            <a:pPr>
              <a:buFont typeface="+mj-lt"/>
              <a:buAutoNum type="arabicPeriod"/>
            </a:pPr>
            <a:r>
              <a:rPr lang="en-IN" b="1" dirty="0" err="1">
                <a:solidFill>
                  <a:srgbClr val="030303"/>
                </a:solidFill>
                <a:latin typeface="circularstd"/>
              </a:rPr>
              <a:t>Billdesk</a:t>
            </a:r>
            <a:endParaRPr lang="en-IN" dirty="0">
              <a:solidFill>
                <a:srgbClr val="030303"/>
              </a:solidFill>
              <a:latin typeface="circularstd"/>
            </a:endParaRPr>
          </a:p>
          <a:p>
            <a:pPr>
              <a:buFont typeface="+mj-lt"/>
              <a:buAutoNum type="arabicPeriod"/>
            </a:pPr>
            <a:r>
              <a:rPr lang="en-IN" b="1" dirty="0">
                <a:solidFill>
                  <a:srgbClr val="030303"/>
                </a:solidFill>
                <a:latin typeface="circularstd"/>
              </a:rPr>
              <a:t>FINO </a:t>
            </a:r>
            <a:r>
              <a:rPr lang="en-IN" b="1" dirty="0" err="1">
                <a:solidFill>
                  <a:srgbClr val="030303"/>
                </a:solidFill>
                <a:latin typeface="circularstd"/>
              </a:rPr>
              <a:t>PayTech</a:t>
            </a:r>
            <a:endParaRPr lang="en-IN" dirty="0">
              <a:solidFill>
                <a:srgbClr val="030303"/>
              </a:solidFill>
              <a:latin typeface="circularstd"/>
            </a:endParaRPr>
          </a:p>
          <a:p>
            <a:pPr>
              <a:buFont typeface="+mj-lt"/>
              <a:buAutoNum type="arabicPeriod"/>
            </a:pPr>
            <a:r>
              <a:rPr lang="en-IN" b="1" dirty="0">
                <a:solidFill>
                  <a:srgbClr val="030303"/>
                </a:solidFill>
                <a:latin typeface="circularstd"/>
              </a:rPr>
              <a:t>Capital Float</a:t>
            </a:r>
            <a:endParaRPr lang="en-IN" dirty="0">
              <a:solidFill>
                <a:srgbClr val="030303"/>
              </a:solidFill>
              <a:latin typeface="circularstd"/>
            </a:endParaRPr>
          </a:p>
          <a:p>
            <a:pPr>
              <a:buFont typeface="+mj-lt"/>
              <a:buAutoNum type="arabicPeriod"/>
            </a:pPr>
            <a:r>
              <a:rPr lang="en-IN" b="1" dirty="0">
                <a:solidFill>
                  <a:srgbClr val="030303"/>
                </a:solidFill>
                <a:latin typeface="circularstd"/>
              </a:rPr>
              <a:t>Pine Labs</a:t>
            </a:r>
            <a:endParaRPr lang="en-IN" b="0" i="0" dirty="0">
              <a:solidFill>
                <a:srgbClr val="030303"/>
              </a:solidFill>
              <a:effectLst/>
              <a:latin typeface="circularstd"/>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250"/>
            <a:ext cx="724623" cy="819345"/>
          </a:xfrm>
          <a:prstGeom prst="rect">
            <a:avLst/>
          </a:prstGeom>
        </p:spPr>
      </p:pic>
      <p:sp>
        <p:nvSpPr>
          <p:cNvPr id="8" name="Rectangle 7"/>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16744199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262467" y="0"/>
            <a:ext cx="8559800" cy="5041107"/>
          </a:xfrm>
        </p:spPr>
        <p:txBody>
          <a:bodyPr>
            <a:normAutofit fontScale="62500" lnSpcReduction="20000"/>
          </a:bodyPr>
          <a:lstStyle/>
          <a:p>
            <a:pPr>
              <a:lnSpc>
                <a:spcPct val="170000"/>
              </a:lnSpc>
            </a:pPr>
            <a:r>
              <a:rPr lang="en-US" sz="3800" b="1" dirty="0"/>
              <a:t>Fintech Stocks</a:t>
            </a:r>
          </a:p>
          <a:p>
            <a:pPr>
              <a:lnSpc>
                <a:spcPct val="170000"/>
              </a:lnSpc>
            </a:pPr>
            <a:r>
              <a:rPr lang="en-US" dirty="0"/>
              <a:t>There are plenty of exciting </a:t>
            </a:r>
            <a:r>
              <a:rPr lang="en-US" dirty="0" err="1"/>
              <a:t>fintech</a:t>
            </a:r>
            <a:r>
              <a:rPr lang="en-US" dirty="0"/>
              <a:t> stocks </a:t>
            </a:r>
            <a:r>
              <a:rPr lang="en-US" dirty="0" smtClean="0"/>
              <a:t>– </a:t>
            </a:r>
          </a:p>
          <a:p>
            <a:pPr>
              <a:lnSpc>
                <a:spcPct val="170000"/>
              </a:lnSpc>
            </a:pPr>
            <a:r>
              <a:rPr lang="en-US" dirty="0" smtClean="0"/>
              <a:t>PayPal</a:t>
            </a:r>
            <a:r>
              <a:rPr lang="en-US" dirty="0"/>
              <a:t> has long been a favorite on the market, even </a:t>
            </a:r>
            <a:r>
              <a:rPr lang="en-US" u="sng" dirty="0">
                <a:hlinkClick r:id="rId2"/>
              </a:rPr>
              <a:t>despite recent weak forecasts for 2019</a:t>
            </a:r>
            <a:r>
              <a:rPr lang="en-US" dirty="0"/>
              <a:t>. In fact, PayPal racked up some </a:t>
            </a:r>
            <a:r>
              <a:rPr lang="en-US" u="sng" dirty="0">
                <a:hlinkClick r:id="rId3"/>
              </a:rPr>
              <a:t>267 million users worldwide </a:t>
            </a:r>
            <a:r>
              <a:rPr lang="en-US" dirty="0"/>
              <a:t>as of the end of 2018 - adding some </a:t>
            </a:r>
            <a:r>
              <a:rPr lang="en-US" u="sng" dirty="0">
                <a:hlinkClick r:id="rId4"/>
              </a:rPr>
              <a:t>31% more accounts</a:t>
            </a:r>
            <a:r>
              <a:rPr lang="en-US" dirty="0"/>
              <a:t> for the year. </a:t>
            </a:r>
          </a:p>
          <a:p>
            <a:pPr>
              <a:lnSpc>
                <a:spcPct val="170000"/>
              </a:lnSpc>
            </a:pPr>
            <a:r>
              <a:rPr lang="en-US" dirty="0" smtClean="0"/>
              <a:t>Apart </a:t>
            </a:r>
            <a:r>
              <a:rPr lang="en-US" dirty="0"/>
              <a:t>from the mobile cash app, there are several other </a:t>
            </a:r>
            <a:r>
              <a:rPr lang="en-US" dirty="0" err="1"/>
              <a:t>fintech</a:t>
            </a:r>
            <a:r>
              <a:rPr lang="en-US" dirty="0"/>
              <a:t> stocks catching analysts' eyes. </a:t>
            </a:r>
          </a:p>
          <a:p>
            <a:pPr>
              <a:lnSpc>
                <a:spcPct val="170000"/>
              </a:lnSpc>
            </a:pPr>
            <a:r>
              <a:rPr lang="en-US" dirty="0"/>
              <a:t>Visa (</a:t>
            </a:r>
            <a:r>
              <a:rPr lang="en-US" b="1" u="sng" dirty="0">
                <a:hlinkClick r:id="rId5"/>
              </a:rPr>
              <a:t>V</a:t>
            </a:r>
            <a:r>
              <a:rPr lang="en-US" dirty="0"/>
              <a:t>) </a:t>
            </a:r>
            <a:r>
              <a:rPr lang="en-US" dirty="0" smtClean="0"/>
              <a:t>-</a:t>
            </a:r>
            <a:r>
              <a:rPr lang="en-US" dirty="0"/>
              <a:t> is considered in the </a:t>
            </a:r>
            <a:r>
              <a:rPr lang="en-US" dirty="0" err="1"/>
              <a:t>fintech</a:t>
            </a:r>
            <a:r>
              <a:rPr lang="en-US" dirty="0"/>
              <a:t> space now, and </a:t>
            </a:r>
            <a:r>
              <a:rPr lang="en-US" u="sng" dirty="0">
                <a:hlinkClick r:id="rId4"/>
              </a:rPr>
              <a:t>analysts seem bullish on the stock's potential</a:t>
            </a:r>
            <a:r>
              <a:rPr lang="en-US" dirty="0"/>
              <a:t> given the company's increasing shift toward plastic and technological advances.  </a:t>
            </a:r>
          </a:p>
          <a:p>
            <a:pPr>
              <a:lnSpc>
                <a:spcPct val="170000"/>
              </a:lnSpc>
            </a:pPr>
            <a:r>
              <a:rPr lang="en-US" dirty="0" smtClean="0"/>
              <a:t>Chinese</a:t>
            </a:r>
            <a:r>
              <a:rPr lang="en-US" dirty="0"/>
              <a:t> behemoth Alibaba is consistently a big </a:t>
            </a:r>
            <a:r>
              <a:rPr lang="en-US" dirty="0" err="1"/>
              <a:t>fintech</a:t>
            </a:r>
            <a:r>
              <a:rPr lang="en-US" dirty="0"/>
              <a:t> stock to know - and potentially own. </a:t>
            </a:r>
            <a:r>
              <a:rPr lang="en-US" dirty="0" smtClean="0"/>
              <a:t>"Alibaba is years ahead of any competitor in driving digital commerce forward," said </a:t>
            </a:r>
            <a:r>
              <a:rPr lang="en-US" u="sng" dirty="0" smtClean="0">
                <a:hlinkClick r:id="rId6"/>
              </a:rPr>
              <a:t>MKM Partners analyst Rob Sanderson last year.</a:t>
            </a:r>
            <a:endParaRPr lang="en-US" dirty="0"/>
          </a:p>
          <a:p>
            <a:pPr>
              <a:lnSpc>
                <a:spcPct val="170000"/>
              </a:lnSpc>
            </a:pPr>
            <a:r>
              <a:rPr lang="en-US" dirty="0"/>
              <a:t>Additionally, </a:t>
            </a:r>
            <a:r>
              <a:rPr lang="en-US" dirty="0" err="1"/>
              <a:t>Zelle</a:t>
            </a:r>
            <a:r>
              <a:rPr lang="en-US" dirty="0"/>
              <a:t> - the person-to-person (P2P) app developed in </a:t>
            </a:r>
            <a:r>
              <a:rPr lang="en-US" dirty="0" smtClean="0"/>
              <a:t>response </a:t>
            </a:r>
            <a:r>
              <a:rPr lang="en-US" dirty="0"/>
              <a:t>to cash apps like </a:t>
            </a:r>
            <a:r>
              <a:rPr lang="en-US" dirty="0" err="1"/>
              <a:t>Venmo</a:t>
            </a:r>
            <a:r>
              <a:rPr lang="en-US" dirty="0"/>
              <a:t> - signals the </a:t>
            </a:r>
            <a:r>
              <a:rPr lang="en-US" u="sng" dirty="0">
                <a:hlinkClick r:id="rId7"/>
              </a:rPr>
              <a:t>banking industry's retaliation to </a:t>
            </a:r>
            <a:r>
              <a:rPr lang="en-US" u="sng" dirty="0" err="1">
                <a:hlinkClick r:id="rId7"/>
              </a:rPr>
              <a:t>fintech</a:t>
            </a:r>
            <a:r>
              <a:rPr lang="en-US" u="sng" dirty="0">
                <a:hlinkClick r:id="rId7"/>
              </a:rPr>
              <a:t> startups</a:t>
            </a:r>
            <a:r>
              <a:rPr lang="en-US" dirty="0"/>
              <a:t>. The </a:t>
            </a:r>
            <a:r>
              <a:rPr lang="en-US" dirty="0" err="1"/>
              <a:t>Zelle</a:t>
            </a:r>
            <a:r>
              <a:rPr lang="en-US" dirty="0"/>
              <a:t> platform is backed by a variety of banks, including heavy-hitters like Bank of America (</a:t>
            </a:r>
            <a:r>
              <a:rPr lang="en-US" b="1" u="sng" dirty="0">
                <a:hlinkClick r:id="rId8"/>
              </a:rPr>
              <a:t>MER-K</a:t>
            </a:r>
            <a:r>
              <a:rPr lang="en-US" dirty="0"/>
              <a:t>)  , BB&amp;T (</a:t>
            </a:r>
            <a:r>
              <a:rPr lang="en-US" b="1" u="sng" dirty="0">
                <a:hlinkClick r:id="rId9"/>
              </a:rPr>
              <a:t>BBT</a:t>
            </a:r>
            <a:r>
              <a:rPr lang="en-US" dirty="0"/>
              <a:t>)  , Capital One (</a:t>
            </a:r>
            <a:r>
              <a:rPr lang="en-US" b="1" u="sng" dirty="0">
                <a:hlinkClick r:id="rId10"/>
              </a:rPr>
              <a:t>COF</a:t>
            </a:r>
            <a:r>
              <a:rPr lang="en-US" dirty="0"/>
              <a:t>) </a:t>
            </a:r>
            <a:r>
              <a:rPr lang="en-US" dirty="0" smtClean="0"/>
              <a:t>, </a:t>
            </a:r>
            <a:r>
              <a:rPr lang="en-US" dirty="0"/>
              <a:t>JPMorgan Chase (</a:t>
            </a:r>
            <a:r>
              <a:rPr lang="en-US" b="1" u="sng" dirty="0">
                <a:hlinkClick r:id="rId11"/>
              </a:rPr>
              <a:t>JPM</a:t>
            </a:r>
            <a:r>
              <a:rPr lang="en-US" dirty="0"/>
              <a:t>) </a:t>
            </a:r>
            <a:r>
              <a:rPr lang="en-US" dirty="0" smtClean="0"/>
              <a:t>, </a:t>
            </a:r>
            <a:r>
              <a:rPr lang="en-US" dirty="0"/>
              <a:t>PNC Bank (</a:t>
            </a:r>
            <a:r>
              <a:rPr lang="en-US" b="1" u="sng" dirty="0">
                <a:hlinkClick r:id="rId12"/>
              </a:rPr>
              <a:t>PNC</a:t>
            </a:r>
            <a:r>
              <a:rPr lang="en-US" dirty="0" smtClean="0"/>
              <a:t>)</a:t>
            </a:r>
            <a:r>
              <a:rPr lang="en-US" dirty="0"/>
              <a:t> , U.S. Bank (</a:t>
            </a:r>
            <a:r>
              <a:rPr lang="en-US" b="1" u="sng" dirty="0">
                <a:hlinkClick r:id="rId13"/>
              </a:rPr>
              <a:t>UBS</a:t>
            </a:r>
            <a:r>
              <a:rPr lang="en-US" dirty="0"/>
              <a:t>) </a:t>
            </a:r>
            <a:r>
              <a:rPr lang="en-US" dirty="0" smtClean="0"/>
              <a:t>, </a:t>
            </a:r>
            <a:r>
              <a:rPr lang="en-US" dirty="0"/>
              <a:t>and Wells Fargo (</a:t>
            </a:r>
            <a:r>
              <a:rPr lang="en-US" b="1" u="sng" dirty="0">
                <a:hlinkClick r:id="rId14"/>
              </a:rPr>
              <a:t>WFC</a:t>
            </a:r>
            <a:r>
              <a:rPr lang="en-US" dirty="0"/>
              <a:t>)  </a:t>
            </a:r>
          </a:p>
          <a:p>
            <a:pPr>
              <a:lnSpc>
                <a:spcPct val="170000"/>
              </a:lnSpc>
            </a:pPr>
            <a:endParaRPr lang="en-IN" dirty="0"/>
          </a:p>
        </p:txBody>
      </p:sp>
      <p:sp>
        <p:nvSpPr>
          <p:cNvPr id="4" name="Slide Number Placeholder 3"/>
          <p:cNvSpPr>
            <a:spLocks noGrp="1"/>
          </p:cNvSpPr>
          <p:nvPr>
            <p:ph type="sldNum" sz="quarter" idx="12"/>
          </p:nvPr>
        </p:nvSpPr>
        <p:spPr/>
        <p:txBody>
          <a:bodyPr/>
          <a:lstStyle/>
          <a:p>
            <a:fld id="{3FCAF691-C30B-4477-A4FB-AFF7F164B000}" type="slidenum">
              <a:rPr lang="en-IN" smtClean="0"/>
              <a:t>40</a:t>
            </a:fld>
            <a:endParaRPr lang="en-IN"/>
          </a:p>
        </p:txBody>
      </p:sp>
    </p:spTree>
    <p:extLst>
      <p:ext uri="{BB962C8B-B14F-4D97-AF65-F5344CB8AC3E}">
        <p14:creationId xmlns:p14="http://schemas.microsoft.com/office/powerpoint/2010/main" val="3215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 calcmode="lin" valueType="num">
                                      <p:cBhvr additive="base">
                                        <p:cTn id="3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92600"/>
            <a:ext cx="9144000" cy="350996"/>
          </a:xfrm>
          <a:custGeom>
            <a:avLst/>
            <a:gdLst/>
            <a:ahLst/>
            <a:cxnLst/>
            <a:rect l="l" t="t" r="r" b="b"/>
            <a:pathLst>
              <a:path w="12192000" h="467995">
                <a:moveTo>
                  <a:pt x="0" y="467868"/>
                </a:moveTo>
                <a:lnTo>
                  <a:pt x="12192000" y="467868"/>
                </a:lnTo>
                <a:lnTo>
                  <a:pt x="12192000" y="0"/>
                </a:lnTo>
                <a:lnTo>
                  <a:pt x="0" y="0"/>
                </a:lnTo>
                <a:lnTo>
                  <a:pt x="0" y="467868"/>
                </a:lnTo>
                <a:close/>
              </a:path>
            </a:pathLst>
          </a:custGeom>
          <a:ln w="3175">
            <a:solidFill>
              <a:srgbClr val="D9D9D9"/>
            </a:solidFill>
          </a:ln>
        </p:spPr>
        <p:txBody>
          <a:bodyPr wrap="square" lIns="0" tIns="0" rIns="0" bIns="0" rtlCol="0"/>
          <a:lstStyle/>
          <a:p>
            <a:endParaRPr sz="1050"/>
          </a:p>
        </p:txBody>
      </p:sp>
      <p:sp>
        <p:nvSpPr>
          <p:cNvPr id="3" name="object 3"/>
          <p:cNvSpPr txBox="1"/>
          <p:nvPr/>
        </p:nvSpPr>
        <p:spPr>
          <a:xfrm>
            <a:off x="811606" y="257746"/>
            <a:ext cx="7894320" cy="425116"/>
          </a:xfrm>
          <a:prstGeom prst="rect">
            <a:avLst/>
          </a:prstGeom>
        </p:spPr>
        <p:txBody>
          <a:bodyPr vert="horz" wrap="square" lIns="0" tIns="9525" rIns="0" bIns="0" rtlCol="0">
            <a:spAutoFit/>
          </a:bodyPr>
          <a:lstStyle/>
          <a:p>
            <a:pPr marL="9525">
              <a:spcBef>
                <a:spcPts val="75"/>
              </a:spcBef>
            </a:pPr>
            <a:r>
              <a:rPr sz="2700" spc="-41" dirty="0">
                <a:solidFill>
                  <a:srgbClr val="124262"/>
                </a:solidFill>
                <a:latin typeface="Calibri"/>
                <a:cs typeface="Calibri"/>
              </a:rPr>
              <a:t>Growth</a:t>
            </a:r>
            <a:r>
              <a:rPr sz="2700" spc="-90" dirty="0">
                <a:solidFill>
                  <a:srgbClr val="124262"/>
                </a:solidFill>
                <a:latin typeface="Calibri"/>
                <a:cs typeface="Calibri"/>
              </a:rPr>
              <a:t> </a:t>
            </a:r>
            <a:r>
              <a:rPr sz="2700" spc="-19" dirty="0">
                <a:solidFill>
                  <a:srgbClr val="124262"/>
                </a:solidFill>
                <a:latin typeface="Calibri"/>
                <a:cs typeface="Calibri"/>
              </a:rPr>
              <a:t>in</a:t>
            </a:r>
            <a:r>
              <a:rPr sz="2700" spc="-90" dirty="0">
                <a:solidFill>
                  <a:srgbClr val="124262"/>
                </a:solidFill>
                <a:latin typeface="Calibri"/>
                <a:cs typeface="Calibri"/>
              </a:rPr>
              <a:t> </a:t>
            </a:r>
            <a:r>
              <a:rPr sz="2700" spc="-64" dirty="0">
                <a:solidFill>
                  <a:srgbClr val="124262"/>
                </a:solidFill>
                <a:latin typeface="Calibri"/>
                <a:cs typeface="Calibri"/>
              </a:rPr>
              <a:t>FinTech?</a:t>
            </a:r>
            <a:r>
              <a:rPr sz="2700" spc="-113" dirty="0">
                <a:solidFill>
                  <a:srgbClr val="124262"/>
                </a:solidFill>
                <a:latin typeface="Calibri"/>
                <a:cs typeface="Calibri"/>
              </a:rPr>
              <a:t> </a:t>
            </a:r>
            <a:r>
              <a:rPr sz="2700" spc="-30" dirty="0">
                <a:solidFill>
                  <a:srgbClr val="124262"/>
                </a:solidFill>
                <a:latin typeface="Calibri"/>
                <a:cs typeface="Calibri"/>
              </a:rPr>
              <a:t>Bubble</a:t>
            </a:r>
            <a:r>
              <a:rPr sz="2700" spc="-109" dirty="0">
                <a:solidFill>
                  <a:srgbClr val="124262"/>
                </a:solidFill>
                <a:latin typeface="Calibri"/>
                <a:cs typeface="Calibri"/>
              </a:rPr>
              <a:t> </a:t>
            </a:r>
            <a:r>
              <a:rPr sz="2700" spc="-23" dirty="0">
                <a:solidFill>
                  <a:srgbClr val="124262"/>
                </a:solidFill>
                <a:latin typeface="Calibri"/>
                <a:cs typeface="Calibri"/>
              </a:rPr>
              <a:t>or</a:t>
            </a:r>
            <a:r>
              <a:rPr sz="2700" spc="-79" dirty="0">
                <a:solidFill>
                  <a:srgbClr val="124262"/>
                </a:solidFill>
                <a:latin typeface="Calibri"/>
                <a:cs typeface="Calibri"/>
              </a:rPr>
              <a:t> </a:t>
            </a:r>
            <a:r>
              <a:rPr sz="2700" spc="-41" dirty="0">
                <a:solidFill>
                  <a:srgbClr val="124262"/>
                </a:solidFill>
                <a:latin typeface="Calibri"/>
                <a:cs typeface="Calibri"/>
              </a:rPr>
              <a:t>Real</a:t>
            </a:r>
            <a:r>
              <a:rPr sz="2700" spc="-101" dirty="0">
                <a:solidFill>
                  <a:srgbClr val="124262"/>
                </a:solidFill>
                <a:latin typeface="Calibri"/>
                <a:cs typeface="Calibri"/>
              </a:rPr>
              <a:t> </a:t>
            </a:r>
            <a:r>
              <a:rPr sz="2700" spc="-41" dirty="0">
                <a:solidFill>
                  <a:srgbClr val="124262"/>
                </a:solidFill>
                <a:latin typeface="Calibri"/>
                <a:cs typeface="Calibri"/>
              </a:rPr>
              <a:t>Growth</a:t>
            </a:r>
            <a:r>
              <a:rPr sz="2700" spc="-90" dirty="0">
                <a:solidFill>
                  <a:srgbClr val="124262"/>
                </a:solidFill>
                <a:latin typeface="Calibri"/>
                <a:cs typeface="Calibri"/>
              </a:rPr>
              <a:t> </a:t>
            </a:r>
            <a:r>
              <a:rPr sz="2700" spc="-45" dirty="0">
                <a:solidFill>
                  <a:srgbClr val="124262"/>
                </a:solidFill>
                <a:latin typeface="Calibri"/>
                <a:cs typeface="Calibri"/>
              </a:rPr>
              <a:t>Potential?</a:t>
            </a:r>
            <a:r>
              <a:rPr sz="2700" spc="-105" dirty="0">
                <a:solidFill>
                  <a:srgbClr val="124262"/>
                </a:solidFill>
                <a:latin typeface="Calibri"/>
                <a:cs typeface="Calibri"/>
              </a:rPr>
              <a:t> </a:t>
            </a:r>
            <a:r>
              <a:rPr sz="2700" spc="-30" dirty="0">
                <a:solidFill>
                  <a:srgbClr val="124262"/>
                </a:solidFill>
                <a:latin typeface="Calibri"/>
                <a:cs typeface="Calibri"/>
              </a:rPr>
              <a:t>(2/2)</a:t>
            </a:r>
            <a:endParaRPr sz="2700">
              <a:latin typeface="Calibri"/>
              <a:cs typeface="Calibri"/>
            </a:endParaRPr>
          </a:p>
        </p:txBody>
      </p:sp>
      <p:sp>
        <p:nvSpPr>
          <p:cNvPr id="4" name="object 4"/>
          <p:cNvSpPr/>
          <p:nvPr/>
        </p:nvSpPr>
        <p:spPr>
          <a:xfrm>
            <a:off x="2500634" y="1133549"/>
            <a:ext cx="4986016" cy="3254552"/>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3110674" y="2883218"/>
            <a:ext cx="2433638" cy="719614"/>
          </a:xfrm>
          <a:custGeom>
            <a:avLst/>
            <a:gdLst/>
            <a:ahLst/>
            <a:cxnLst/>
            <a:rect l="l" t="t" r="r" b="b"/>
            <a:pathLst>
              <a:path w="3244850" h="959485">
                <a:moveTo>
                  <a:pt x="2922397" y="0"/>
                </a:moveTo>
                <a:lnTo>
                  <a:pt x="2947797" y="135762"/>
                </a:lnTo>
                <a:lnTo>
                  <a:pt x="0" y="687578"/>
                </a:lnTo>
                <a:lnTo>
                  <a:pt x="50800" y="959231"/>
                </a:lnTo>
                <a:lnTo>
                  <a:pt x="2998597" y="407416"/>
                </a:lnTo>
                <a:lnTo>
                  <a:pt x="3117056" y="407416"/>
                </a:lnTo>
                <a:lnTo>
                  <a:pt x="3244850" y="220726"/>
                </a:lnTo>
                <a:lnTo>
                  <a:pt x="2922397" y="0"/>
                </a:lnTo>
                <a:close/>
              </a:path>
              <a:path w="3244850" h="959485">
                <a:moveTo>
                  <a:pt x="3117056" y="407416"/>
                </a:moveTo>
                <a:lnTo>
                  <a:pt x="2998597" y="407416"/>
                </a:lnTo>
                <a:lnTo>
                  <a:pt x="3024124" y="543179"/>
                </a:lnTo>
                <a:lnTo>
                  <a:pt x="3117056" y="407416"/>
                </a:lnTo>
                <a:close/>
              </a:path>
            </a:pathLst>
          </a:custGeom>
          <a:solidFill>
            <a:srgbClr val="33CC33"/>
          </a:solidFill>
        </p:spPr>
        <p:txBody>
          <a:bodyPr wrap="square" lIns="0" tIns="0" rIns="0" bIns="0" rtlCol="0"/>
          <a:lstStyle/>
          <a:p>
            <a:endParaRPr sz="1050"/>
          </a:p>
        </p:txBody>
      </p:sp>
      <p:sp>
        <p:nvSpPr>
          <p:cNvPr id="6" name="object 6"/>
          <p:cNvSpPr/>
          <p:nvPr/>
        </p:nvSpPr>
        <p:spPr>
          <a:xfrm>
            <a:off x="3110674" y="2883218"/>
            <a:ext cx="2433638" cy="719614"/>
          </a:xfrm>
          <a:custGeom>
            <a:avLst/>
            <a:gdLst/>
            <a:ahLst/>
            <a:cxnLst/>
            <a:rect l="l" t="t" r="r" b="b"/>
            <a:pathLst>
              <a:path w="3244850" h="959485">
                <a:moveTo>
                  <a:pt x="0" y="687578"/>
                </a:moveTo>
                <a:lnTo>
                  <a:pt x="2947797" y="135762"/>
                </a:lnTo>
                <a:lnTo>
                  <a:pt x="2922397" y="0"/>
                </a:lnTo>
                <a:lnTo>
                  <a:pt x="3244850" y="220726"/>
                </a:lnTo>
                <a:lnTo>
                  <a:pt x="3024124" y="543179"/>
                </a:lnTo>
                <a:lnTo>
                  <a:pt x="2998597" y="407416"/>
                </a:lnTo>
                <a:lnTo>
                  <a:pt x="50800" y="959231"/>
                </a:lnTo>
                <a:lnTo>
                  <a:pt x="0" y="687578"/>
                </a:lnTo>
              </a:path>
            </a:pathLst>
          </a:custGeom>
          <a:ln w="3175">
            <a:solidFill>
              <a:srgbClr val="D9D9D9"/>
            </a:solidFill>
          </a:ln>
        </p:spPr>
        <p:txBody>
          <a:bodyPr wrap="square" lIns="0" tIns="0" rIns="0" bIns="0" rtlCol="0"/>
          <a:lstStyle/>
          <a:p>
            <a:endParaRPr sz="1050"/>
          </a:p>
        </p:txBody>
      </p:sp>
      <p:sp>
        <p:nvSpPr>
          <p:cNvPr id="7" name="object 7"/>
          <p:cNvSpPr txBox="1"/>
          <p:nvPr/>
        </p:nvSpPr>
        <p:spPr>
          <a:xfrm>
            <a:off x="3811524" y="2440362"/>
            <a:ext cx="860584" cy="702115"/>
          </a:xfrm>
          <a:prstGeom prst="rect">
            <a:avLst/>
          </a:prstGeom>
        </p:spPr>
        <p:txBody>
          <a:bodyPr vert="horz" wrap="square" lIns="0" tIns="9525" rIns="0" bIns="0" rtlCol="0">
            <a:spAutoFit/>
          </a:bodyPr>
          <a:lstStyle/>
          <a:p>
            <a:pPr marL="9525">
              <a:spcBef>
                <a:spcPts val="75"/>
              </a:spcBef>
            </a:pPr>
            <a:r>
              <a:rPr sz="4500" b="1" spc="-4" dirty="0">
                <a:solidFill>
                  <a:srgbClr val="33CC33"/>
                </a:solidFill>
                <a:latin typeface="Calibri"/>
                <a:cs typeface="Calibri"/>
              </a:rPr>
              <a:t>x27</a:t>
            </a:r>
            <a:endParaRPr sz="4500">
              <a:latin typeface="Calibri"/>
              <a:cs typeface="Calibri"/>
            </a:endParaRPr>
          </a:p>
        </p:txBody>
      </p:sp>
      <p:sp>
        <p:nvSpPr>
          <p:cNvPr id="8" name="object 8"/>
          <p:cNvSpPr/>
          <p:nvPr/>
        </p:nvSpPr>
        <p:spPr>
          <a:xfrm>
            <a:off x="2923793" y="1723644"/>
            <a:ext cx="4411028" cy="1571625"/>
          </a:xfrm>
          <a:custGeom>
            <a:avLst/>
            <a:gdLst/>
            <a:ahLst/>
            <a:cxnLst/>
            <a:rect l="l" t="t" r="r" b="b"/>
            <a:pathLst>
              <a:path w="5881370" h="2095500">
                <a:moveTo>
                  <a:pt x="4702429" y="0"/>
                </a:moveTo>
                <a:lnTo>
                  <a:pt x="916813" y="0"/>
                </a:lnTo>
                <a:lnTo>
                  <a:pt x="868121" y="1270"/>
                </a:lnTo>
                <a:lnTo>
                  <a:pt x="820091" y="5040"/>
                </a:lnTo>
                <a:lnTo>
                  <a:pt x="772787" y="11247"/>
                </a:lnTo>
                <a:lnTo>
                  <a:pt x="726272" y="19826"/>
                </a:lnTo>
                <a:lnTo>
                  <a:pt x="680608" y="30714"/>
                </a:lnTo>
                <a:lnTo>
                  <a:pt x="635860" y="43848"/>
                </a:lnTo>
                <a:lnTo>
                  <a:pt x="592091" y="59164"/>
                </a:lnTo>
                <a:lnTo>
                  <a:pt x="549364" y="76600"/>
                </a:lnTo>
                <a:lnTo>
                  <a:pt x="507742" y="96092"/>
                </a:lnTo>
                <a:lnTo>
                  <a:pt x="467290" y="117576"/>
                </a:lnTo>
                <a:lnTo>
                  <a:pt x="428069" y="140990"/>
                </a:lnTo>
                <a:lnTo>
                  <a:pt x="390145" y="166269"/>
                </a:lnTo>
                <a:lnTo>
                  <a:pt x="353579" y="193351"/>
                </a:lnTo>
                <a:lnTo>
                  <a:pt x="318435" y="222172"/>
                </a:lnTo>
                <a:lnTo>
                  <a:pt x="284777" y="252668"/>
                </a:lnTo>
                <a:lnTo>
                  <a:pt x="252668" y="284777"/>
                </a:lnTo>
                <a:lnTo>
                  <a:pt x="222172" y="318435"/>
                </a:lnTo>
                <a:lnTo>
                  <a:pt x="193351" y="353579"/>
                </a:lnTo>
                <a:lnTo>
                  <a:pt x="166269" y="390145"/>
                </a:lnTo>
                <a:lnTo>
                  <a:pt x="140990" y="428069"/>
                </a:lnTo>
                <a:lnTo>
                  <a:pt x="117576" y="467290"/>
                </a:lnTo>
                <a:lnTo>
                  <a:pt x="96092" y="507742"/>
                </a:lnTo>
                <a:lnTo>
                  <a:pt x="76600" y="549364"/>
                </a:lnTo>
                <a:lnTo>
                  <a:pt x="59164" y="592091"/>
                </a:lnTo>
                <a:lnTo>
                  <a:pt x="43848" y="635860"/>
                </a:lnTo>
                <a:lnTo>
                  <a:pt x="30714" y="680608"/>
                </a:lnTo>
                <a:lnTo>
                  <a:pt x="19826" y="726272"/>
                </a:lnTo>
                <a:lnTo>
                  <a:pt x="11247" y="772787"/>
                </a:lnTo>
                <a:lnTo>
                  <a:pt x="5040" y="820091"/>
                </a:lnTo>
                <a:lnTo>
                  <a:pt x="1270" y="868121"/>
                </a:lnTo>
                <a:lnTo>
                  <a:pt x="0" y="916813"/>
                </a:lnTo>
                <a:lnTo>
                  <a:pt x="0" y="2095500"/>
                </a:lnTo>
                <a:lnTo>
                  <a:pt x="523875" y="2095500"/>
                </a:lnTo>
                <a:lnTo>
                  <a:pt x="523875" y="916813"/>
                </a:lnTo>
                <a:lnTo>
                  <a:pt x="526936" y="867517"/>
                </a:lnTo>
                <a:lnTo>
                  <a:pt x="535873" y="820051"/>
                </a:lnTo>
                <a:lnTo>
                  <a:pt x="550320" y="774782"/>
                </a:lnTo>
                <a:lnTo>
                  <a:pt x="569908" y="732077"/>
                </a:lnTo>
                <a:lnTo>
                  <a:pt x="594268" y="692306"/>
                </a:lnTo>
                <a:lnTo>
                  <a:pt x="623033" y="655835"/>
                </a:lnTo>
                <a:lnTo>
                  <a:pt x="655835" y="623033"/>
                </a:lnTo>
                <a:lnTo>
                  <a:pt x="692306" y="594268"/>
                </a:lnTo>
                <a:lnTo>
                  <a:pt x="732077" y="569908"/>
                </a:lnTo>
                <a:lnTo>
                  <a:pt x="774782" y="550320"/>
                </a:lnTo>
                <a:lnTo>
                  <a:pt x="820051" y="535873"/>
                </a:lnTo>
                <a:lnTo>
                  <a:pt x="867517" y="526936"/>
                </a:lnTo>
                <a:lnTo>
                  <a:pt x="916813" y="523875"/>
                </a:lnTo>
                <a:lnTo>
                  <a:pt x="5530601" y="523875"/>
                </a:lnTo>
                <a:lnTo>
                  <a:pt x="5523048" y="507742"/>
                </a:lnTo>
                <a:lnTo>
                  <a:pt x="5501569" y="467290"/>
                </a:lnTo>
                <a:lnTo>
                  <a:pt x="5478161" y="428069"/>
                </a:lnTo>
                <a:lnTo>
                  <a:pt x="5452887" y="390145"/>
                </a:lnTo>
                <a:lnTo>
                  <a:pt x="5425811" y="353579"/>
                </a:lnTo>
                <a:lnTo>
                  <a:pt x="5396997" y="318435"/>
                </a:lnTo>
                <a:lnTo>
                  <a:pt x="5366506" y="284777"/>
                </a:lnTo>
                <a:lnTo>
                  <a:pt x="5334403" y="252668"/>
                </a:lnTo>
                <a:lnTo>
                  <a:pt x="5300752" y="222172"/>
                </a:lnTo>
                <a:lnTo>
                  <a:pt x="5265614" y="193351"/>
                </a:lnTo>
                <a:lnTo>
                  <a:pt x="5229054" y="166269"/>
                </a:lnTo>
                <a:lnTo>
                  <a:pt x="5191135" y="140990"/>
                </a:lnTo>
                <a:lnTo>
                  <a:pt x="5151920" y="117576"/>
                </a:lnTo>
                <a:lnTo>
                  <a:pt x="5111473" y="96092"/>
                </a:lnTo>
                <a:lnTo>
                  <a:pt x="5069856" y="76600"/>
                </a:lnTo>
                <a:lnTo>
                  <a:pt x="5027134" y="59164"/>
                </a:lnTo>
                <a:lnTo>
                  <a:pt x="4983368" y="43848"/>
                </a:lnTo>
                <a:lnTo>
                  <a:pt x="4938624" y="30714"/>
                </a:lnTo>
                <a:lnTo>
                  <a:pt x="4892964" y="19826"/>
                </a:lnTo>
                <a:lnTo>
                  <a:pt x="4846451" y="11247"/>
                </a:lnTo>
                <a:lnTo>
                  <a:pt x="4799148" y="5040"/>
                </a:lnTo>
                <a:lnTo>
                  <a:pt x="4751120" y="1270"/>
                </a:lnTo>
                <a:lnTo>
                  <a:pt x="4702429" y="0"/>
                </a:lnTo>
                <a:close/>
              </a:path>
              <a:path w="5881370" h="2095500">
                <a:moveTo>
                  <a:pt x="5881116" y="1047750"/>
                </a:moveTo>
                <a:lnTo>
                  <a:pt x="4833366" y="1047750"/>
                </a:lnTo>
                <a:lnTo>
                  <a:pt x="5357241" y="1571625"/>
                </a:lnTo>
                <a:lnTo>
                  <a:pt x="5881116" y="1047750"/>
                </a:lnTo>
                <a:close/>
              </a:path>
              <a:path w="5881370" h="2095500">
                <a:moveTo>
                  <a:pt x="5530601" y="523875"/>
                </a:moveTo>
                <a:lnTo>
                  <a:pt x="4702429" y="523875"/>
                </a:lnTo>
                <a:lnTo>
                  <a:pt x="4751699" y="526936"/>
                </a:lnTo>
                <a:lnTo>
                  <a:pt x="4799148" y="535873"/>
                </a:lnTo>
                <a:lnTo>
                  <a:pt x="4844407" y="550320"/>
                </a:lnTo>
                <a:lnTo>
                  <a:pt x="4887107" y="569908"/>
                </a:lnTo>
                <a:lnTo>
                  <a:pt x="4926880" y="594268"/>
                </a:lnTo>
                <a:lnTo>
                  <a:pt x="4963355" y="623033"/>
                </a:lnTo>
                <a:lnTo>
                  <a:pt x="4996164" y="655835"/>
                </a:lnTo>
                <a:lnTo>
                  <a:pt x="5024938" y="692306"/>
                </a:lnTo>
                <a:lnTo>
                  <a:pt x="5049308" y="732077"/>
                </a:lnTo>
                <a:lnTo>
                  <a:pt x="5068905" y="774782"/>
                </a:lnTo>
                <a:lnTo>
                  <a:pt x="5083367" y="820091"/>
                </a:lnTo>
                <a:lnTo>
                  <a:pt x="5092303" y="867517"/>
                </a:lnTo>
                <a:lnTo>
                  <a:pt x="5095367" y="916813"/>
                </a:lnTo>
                <a:lnTo>
                  <a:pt x="5095367" y="1047750"/>
                </a:lnTo>
                <a:lnTo>
                  <a:pt x="5619242" y="1047750"/>
                </a:lnTo>
                <a:lnTo>
                  <a:pt x="5619115" y="916813"/>
                </a:lnTo>
                <a:lnTo>
                  <a:pt x="5617844" y="868121"/>
                </a:lnTo>
                <a:lnTo>
                  <a:pt x="5614070" y="820051"/>
                </a:lnTo>
                <a:lnTo>
                  <a:pt x="5607871" y="772787"/>
                </a:lnTo>
                <a:lnTo>
                  <a:pt x="5599294" y="726272"/>
                </a:lnTo>
                <a:lnTo>
                  <a:pt x="5588409" y="680608"/>
                </a:lnTo>
                <a:lnTo>
                  <a:pt x="5575279" y="635860"/>
                </a:lnTo>
                <a:lnTo>
                  <a:pt x="5559966" y="592091"/>
                </a:lnTo>
                <a:lnTo>
                  <a:pt x="5542535" y="549364"/>
                </a:lnTo>
                <a:lnTo>
                  <a:pt x="5530601" y="523875"/>
                </a:lnTo>
                <a:close/>
              </a:path>
            </a:pathLst>
          </a:custGeom>
          <a:solidFill>
            <a:srgbClr val="FFCC00"/>
          </a:solidFill>
        </p:spPr>
        <p:txBody>
          <a:bodyPr wrap="square" lIns="0" tIns="0" rIns="0" bIns="0" rtlCol="0"/>
          <a:lstStyle/>
          <a:p>
            <a:endParaRPr sz="1050"/>
          </a:p>
        </p:txBody>
      </p:sp>
      <p:sp>
        <p:nvSpPr>
          <p:cNvPr id="11" name="object 11"/>
          <p:cNvSpPr txBox="1">
            <a:spLocks noGrp="1"/>
          </p:cNvSpPr>
          <p:nvPr>
            <p:ph type="dt" sz="half" idx="4294967295"/>
          </p:nvPr>
        </p:nvSpPr>
        <p:spPr>
          <a:xfrm>
            <a:off x="0" y="0"/>
            <a:ext cx="0" cy="102592"/>
          </a:xfrm>
          <a:prstGeom prst="rect">
            <a:avLst/>
          </a:prstGeom>
        </p:spPr>
        <p:txBody>
          <a:bodyPr vert="horz" wrap="square" lIns="0" tIns="0" rIns="0" bIns="0" rtlCol="0">
            <a:spAutoFit/>
          </a:bodyPr>
          <a:lstStyle/>
          <a:p>
            <a:pPr marL="9525">
              <a:lnSpc>
                <a:spcPts val="825"/>
              </a:lnSpc>
            </a:pPr>
            <a:endParaRPr spc="-4" dirty="0"/>
          </a:p>
        </p:txBody>
      </p:sp>
      <p:sp>
        <p:nvSpPr>
          <p:cNvPr id="12" name="object 12"/>
          <p:cNvSpPr txBox="1">
            <a:spLocks noGrp="1"/>
          </p:cNvSpPr>
          <p:nvPr>
            <p:ph type="sldNum" sz="quarter" idx="4294967295"/>
          </p:nvPr>
        </p:nvSpPr>
        <p:spPr>
          <a:xfrm>
            <a:off x="0" y="0"/>
            <a:ext cx="0" cy="307777"/>
          </a:xfrm>
          <a:prstGeom prst="rect">
            <a:avLst/>
          </a:prstGeom>
        </p:spPr>
        <p:txBody>
          <a:bodyPr vert="horz" wrap="square" lIns="0" tIns="0" rIns="0" bIns="0" rtlCol="0">
            <a:spAutoFit/>
          </a:bodyPr>
          <a:lstStyle/>
          <a:p>
            <a:pPr marL="19050">
              <a:lnSpc>
                <a:spcPts val="825"/>
              </a:lnSpc>
            </a:pPr>
            <a:fld id="{81D60167-4931-47E6-BA6A-407CBD079E47}" type="slidenum">
              <a:rPr dirty="0"/>
              <a:pPr marL="19050">
                <a:lnSpc>
                  <a:spcPts val="825"/>
                </a:lnSpc>
              </a:pPr>
              <a:t>41</a:t>
            </a:fld>
            <a:endParaRPr dirty="0"/>
          </a:p>
        </p:txBody>
      </p:sp>
      <p:sp>
        <p:nvSpPr>
          <p:cNvPr id="13" name="Rectangle 12"/>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2324473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9154" y="260453"/>
            <a:ext cx="4978718" cy="425116"/>
          </a:xfrm>
          <a:prstGeom prst="rect">
            <a:avLst/>
          </a:prstGeom>
        </p:spPr>
        <p:txBody>
          <a:bodyPr vert="horz" wrap="square" lIns="0" tIns="9525" rIns="0" bIns="0" rtlCol="0" anchor="ctr">
            <a:spAutoFit/>
          </a:bodyPr>
          <a:lstStyle/>
          <a:p>
            <a:pPr marL="9525">
              <a:lnSpc>
                <a:spcPct val="100000"/>
              </a:lnSpc>
              <a:spcBef>
                <a:spcPts val="75"/>
              </a:spcBef>
            </a:pPr>
            <a:r>
              <a:rPr sz="2700" spc="-34" dirty="0"/>
              <a:t>Funding Activity </a:t>
            </a:r>
            <a:r>
              <a:rPr sz="2700" spc="-19" dirty="0"/>
              <a:t>in </a:t>
            </a:r>
            <a:r>
              <a:rPr sz="2700" spc="-68" dirty="0"/>
              <a:t>FinTech</a:t>
            </a:r>
            <a:r>
              <a:rPr sz="2700" spc="-289" dirty="0"/>
              <a:t> </a:t>
            </a:r>
            <a:r>
              <a:rPr sz="2700" spc="-34" dirty="0"/>
              <a:t>Explodes!</a:t>
            </a:r>
            <a:endParaRPr sz="2700"/>
          </a:p>
        </p:txBody>
      </p:sp>
      <p:sp>
        <p:nvSpPr>
          <p:cNvPr id="3" name="object 3"/>
          <p:cNvSpPr/>
          <p:nvPr/>
        </p:nvSpPr>
        <p:spPr>
          <a:xfrm>
            <a:off x="1717929" y="1081277"/>
            <a:ext cx="5706999" cy="3567303"/>
          </a:xfrm>
          <a:prstGeom prst="rect">
            <a:avLst/>
          </a:prstGeom>
          <a:blipFill>
            <a:blip r:embed="rId2" cstate="print"/>
            <a:stretch>
              <a:fillRect/>
            </a:stretch>
          </a:blipFill>
        </p:spPr>
        <p:txBody>
          <a:bodyPr wrap="square" lIns="0" tIns="0" rIns="0" bIns="0" rtlCol="0"/>
          <a:lstStyle/>
          <a:p>
            <a:endParaRPr sz="1050"/>
          </a:p>
        </p:txBody>
      </p:sp>
      <p:sp>
        <p:nvSpPr>
          <p:cNvPr id="5" name="object 5"/>
          <p:cNvSpPr txBox="1">
            <a:spLocks noGrp="1"/>
          </p:cNvSpPr>
          <p:nvPr>
            <p:ph type="dt" sz="half" idx="4294967295"/>
          </p:nvPr>
        </p:nvSpPr>
        <p:spPr>
          <a:xfrm>
            <a:off x="0" y="0"/>
            <a:ext cx="0" cy="102592"/>
          </a:xfrm>
          <a:prstGeom prst="rect">
            <a:avLst/>
          </a:prstGeom>
        </p:spPr>
        <p:txBody>
          <a:bodyPr vert="horz" wrap="square" lIns="0" tIns="0" rIns="0" bIns="0" rtlCol="0">
            <a:spAutoFit/>
          </a:bodyPr>
          <a:lstStyle/>
          <a:p>
            <a:pPr marL="9525">
              <a:lnSpc>
                <a:spcPts val="825"/>
              </a:lnSpc>
            </a:pPr>
            <a:endParaRPr spc="-4" dirty="0"/>
          </a:p>
        </p:txBody>
      </p:sp>
      <p:sp>
        <p:nvSpPr>
          <p:cNvPr id="6" name="object 6"/>
          <p:cNvSpPr txBox="1">
            <a:spLocks noGrp="1"/>
          </p:cNvSpPr>
          <p:nvPr>
            <p:ph type="sldNum" sz="quarter" idx="4294967295"/>
          </p:nvPr>
        </p:nvSpPr>
        <p:spPr>
          <a:xfrm>
            <a:off x="0" y="0"/>
            <a:ext cx="0" cy="307777"/>
          </a:xfrm>
          <a:prstGeom prst="rect">
            <a:avLst/>
          </a:prstGeom>
        </p:spPr>
        <p:txBody>
          <a:bodyPr vert="horz" wrap="square" lIns="0" tIns="0" rIns="0" bIns="0" rtlCol="0">
            <a:spAutoFit/>
          </a:bodyPr>
          <a:lstStyle/>
          <a:p>
            <a:pPr marL="19050">
              <a:lnSpc>
                <a:spcPts val="825"/>
              </a:lnSpc>
            </a:pPr>
            <a:fld id="{81D60167-4931-47E6-BA6A-407CBD079E47}" type="slidenum">
              <a:rPr dirty="0"/>
              <a:pPr marL="19050">
                <a:lnSpc>
                  <a:spcPts val="825"/>
                </a:lnSpc>
              </a:pPr>
              <a:t>42</a:t>
            </a:fld>
            <a:endParaRPr dirty="0"/>
          </a:p>
        </p:txBody>
      </p:sp>
      <p:sp>
        <p:nvSpPr>
          <p:cNvPr id="7" name="Rectangle 6"/>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20377840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0181" y="260453"/>
            <a:ext cx="6993731" cy="425116"/>
          </a:xfrm>
          <a:prstGeom prst="rect">
            <a:avLst/>
          </a:prstGeom>
        </p:spPr>
        <p:txBody>
          <a:bodyPr vert="horz" wrap="square" lIns="0" tIns="9525" rIns="0" bIns="0" rtlCol="0" anchor="ctr">
            <a:spAutoFit/>
          </a:bodyPr>
          <a:lstStyle/>
          <a:p>
            <a:pPr marL="9525">
              <a:lnSpc>
                <a:spcPct val="100000"/>
              </a:lnSpc>
              <a:spcBef>
                <a:spcPts val="75"/>
              </a:spcBef>
            </a:pPr>
            <a:r>
              <a:rPr sz="2700" spc="-34" dirty="0"/>
              <a:t>Another </a:t>
            </a:r>
            <a:r>
              <a:rPr sz="2700" spc="-41" dirty="0"/>
              <a:t>Proof </a:t>
            </a:r>
            <a:r>
              <a:rPr sz="2700" spc="-23" dirty="0"/>
              <a:t>of </a:t>
            </a:r>
            <a:r>
              <a:rPr sz="2700" spc="-38" dirty="0"/>
              <a:t>Concept? </a:t>
            </a:r>
            <a:r>
              <a:rPr sz="2700" spc="-41" dirty="0"/>
              <a:t>Follow </a:t>
            </a:r>
            <a:r>
              <a:rPr sz="2700" spc="-26" dirty="0"/>
              <a:t>the </a:t>
            </a:r>
            <a:r>
              <a:rPr sz="2700" spc="-30" dirty="0"/>
              <a:t>Smart</a:t>
            </a:r>
            <a:r>
              <a:rPr sz="2700" spc="-424" dirty="0"/>
              <a:t> </a:t>
            </a:r>
            <a:r>
              <a:rPr sz="2700" spc="-45" dirty="0"/>
              <a:t>‘Guys’!</a:t>
            </a:r>
            <a:endParaRPr sz="2700"/>
          </a:p>
        </p:txBody>
      </p:sp>
      <p:sp>
        <p:nvSpPr>
          <p:cNvPr id="3" name="object 3"/>
          <p:cNvSpPr/>
          <p:nvPr/>
        </p:nvSpPr>
        <p:spPr>
          <a:xfrm>
            <a:off x="5176646" y="1180718"/>
            <a:ext cx="1747647" cy="883530"/>
          </a:xfrm>
          <a:prstGeom prst="rect">
            <a:avLst/>
          </a:prstGeom>
          <a:blipFill>
            <a:blip r:embed="rId2" cstate="print"/>
            <a:stretch>
              <a:fillRect/>
            </a:stretch>
          </a:blipFill>
        </p:spPr>
        <p:txBody>
          <a:bodyPr wrap="square" lIns="0" tIns="0" rIns="0" bIns="0" rtlCol="0"/>
          <a:lstStyle/>
          <a:p>
            <a:endParaRPr sz="1050"/>
          </a:p>
        </p:txBody>
      </p:sp>
      <p:sp>
        <p:nvSpPr>
          <p:cNvPr id="4" name="object 4"/>
          <p:cNvSpPr/>
          <p:nvPr/>
        </p:nvSpPr>
        <p:spPr>
          <a:xfrm>
            <a:off x="7207757" y="1180718"/>
            <a:ext cx="1747647" cy="883530"/>
          </a:xfrm>
          <a:prstGeom prst="rect">
            <a:avLst/>
          </a:prstGeom>
          <a:blipFill>
            <a:blip r:embed="rId3" cstate="print"/>
            <a:stretch>
              <a:fillRect/>
            </a:stretch>
          </a:blipFill>
        </p:spPr>
        <p:txBody>
          <a:bodyPr wrap="square" lIns="0" tIns="0" rIns="0" bIns="0" rtlCol="0"/>
          <a:lstStyle/>
          <a:p>
            <a:endParaRPr sz="1050"/>
          </a:p>
        </p:txBody>
      </p:sp>
      <p:sp>
        <p:nvSpPr>
          <p:cNvPr id="5" name="object 5"/>
          <p:cNvSpPr/>
          <p:nvPr/>
        </p:nvSpPr>
        <p:spPr>
          <a:xfrm>
            <a:off x="5177789" y="3419857"/>
            <a:ext cx="1760220" cy="894968"/>
          </a:xfrm>
          <a:prstGeom prst="rect">
            <a:avLst/>
          </a:prstGeom>
          <a:blipFill>
            <a:blip r:embed="rId4" cstate="print"/>
            <a:stretch>
              <a:fillRect/>
            </a:stretch>
          </a:blipFill>
        </p:spPr>
        <p:txBody>
          <a:bodyPr wrap="square" lIns="0" tIns="0" rIns="0" bIns="0" rtlCol="0"/>
          <a:lstStyle/>
          <a:p>
            <a:endParaRPr sz="1050"/>
          </a:p>
        </p:txBody>
      </p:sp>
      <p:sp>
        <p:nvSpPr>
          <p:cNvPr id="6" name="object 6"/>
          <p:cNvSpPr/>
          <p:nvPr/>
        </p:nvSpPr>
        <p:spPr>
          <a:xfrm>
            <a:off x="7203185" y="2314575"/>
            <a:ext cx="1724787" cy="867537"/>
          </a:xfrm>
          <a:prstGeom prst="rect">
            <a:avLst/>
          </a:prstGeom>
          <a:blipFill>
            <a:blip r:embed="rId5" cstate="print"/>
            <a:stretch>
              <a:fillRect/>
            </a:stretch>
          </a:blipFill>
        </p:spPr>
        <p:txBody>
          <a:bodyPr wrap="square" lIns="0" tIns="0" rIns="0" bIns="0" rtlCol="0"/>
          <a:lstStyle/>
          <a:p>
            <a:endParaRPr sz="1050"/>
          </a:p>
        </p:txBody>
      </p:sp>
      <p:sp>
        <p:nvSpPr>
          <p:cNvPr id="7" name="object 7"/>
          <p:cNvSpPr/>
          <p:nvPr/>
        </p:nvSpPr>
        <p:spPr>
          <a:xfrm>
            <a:off x="5221223" y="2314575"/>
            <a:ext cx="1703070" cy="867537"/>
          </a:xfrm>
          <a:prstGeom prst="rect">
            <a:avLst/>
          </a:prstGeom>
          <a:blipFill>
            <a:blip r:embed="rId6" cstate="print"/>
            <a:stretch>
              <a:fillRect/>
            </a:stretch>
          </a:blipFill>
        </p:spPr>
        <p:txBody>
          <a:bodyPr wrap="square" lIns="0" tIns="0" rIns="0" bIns="0" rtlCol="0"/>
          <a:lstStyle/>
          <a:p>
            <a:endParaRPr sz="1050"/>
          </a:p>
        </p:txBody>
      </p:sp>
      <p:sp>
        <p:nvSpPr>
          <p:cNvPr id="8" name="object 8"/>
          <p:cNvSpPr/>
          <p:nvPr/>
        </p:nvSpPr>
        <p:spPr>
          <a:xfrm>
            <a:off x="635508" y="1180719"/>
            <a:ext cx="4541139" cy="2558033"/>
          </a:xfrm>
          <a:prstGeom prst="rect">
            <a:avLst/>
          </a:prstGeom>
          <a:blipFill>
            <a:blip r:embed="rId7" cstate="print"/>
            <a:stretch>
              <a:fillRect/>
            </a:stretch>
          </a:blipFill>
        </p:spPr>
        <p:txBody>
          <a:bodyPr wrap="square" lIns="0" tIns="0" rIns="0" bIns="0" rtlCol="0"/>
          <a:lstStyle/>
          <a:p>
            <a:endParaRPr sz="1050"/>
          </a:p>
        </p:txBody>
      </p:sp>
      <p:sp>
        <p:nvSpPr>
          <p:cNvPr id="10" name="object 10"/>
          <p:cNvSpPr txBox="1">
            <a:spLocks noGrp="1"/>
          </p:cNvSpPr>
          <p:nvPr>
            <p:ph type="dt" sz="half" idx="4294967295"/>
          </p:nvPr>
        </p:nvSpPr>
        <p:spPr>
          <a:xfrm>
            <a:off x="0" y="0"/>
            <a:ext cx="0" cy="102592"/>
          </a:xfrm>
          <a:prstGeom prst="rect">
            <a:avLst/>
          </a:prstGeom>
        </p:spPr>
        <p:txBody>
          <a:bodyPr vert="horz" wrap="square" lIns="0" tIns="0" rIns="0" bIns="0" rtlCol="0">
            <a:spAutoFit/>
          </a:bodyPr>
          <a:lstStyle/>
          <a:p>
            <a:pPr marL="9525">
              <a:lnSpc>
                <a:spcPts val="825"/>
              </a:lnSpc>
            </a:pPr>
            <a:endParaRPr spc="-4" dirty="0"/>
          </a:p>
        </p:txBody>
      </p:sp>
      <p:sp>
        <p:nvSpPr>
          <p:cNvPr id="11" name="object 11"/>
          <p:cNvSpPr txBox="1">
            <a:spLocks noGrp="1"/>
          </p:cNvSpPr>
          <p:nvPr>
            <p:ph type="sldNum" sz="quarter" idx="4294967295"/>
          </p:nvPr>
        </p:nvSpPr>
        <p:spPr>
          <a:xfrm>
            <a:off x="0" y="0"/>
            <a:ext cx="0" cy="307777"/>
          </a:xfrm>
          <a:prstGeom prst="rect">
            <a:avLst/>
          </a:prstGeom>
        </p:spPr>
        <p:txBody>
          <a:bodyPr vert="horz" wrap="square" lIns="0" tIns="0" rIns="0" bIns="0" rtlCol="0">
            <a:spAutoFit/>
          </a:bodyPr>
          <a:lstStyle/>
          <a:p>
            <a:pPr marL="19050">
              <a:lnSpc>
                <a:spcPts val="825"/>
              </a:lnSpc>
            </a:pPr>
            <a:fld id="{81D60167-4931-47E6-BA6A-407CBD079E47}" type="slidenum">
              <a:rPr dirty="0"/>
              <a:pPr marL="19050">
                <a:lnSpc>
                  <a:spcPts val="825"/>
                </a:lnSpc>
              </a:pPr>
              <a:t>43</a:t>
            </a:fld>
            <a:endParaRPr dirty="0"/>
          </a:p>
        </p:txBody>
      </p:sp>
      <p:sp>
        <p:nvSpPr>
          <p:cNvPr id="12" name="Rectangle 11"/>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324085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How</a:t>
            </a:r>
            <a:br>
              <a:rPr lang="en-IN" b="1" dirty="0"/>
            </a:br>
            <a:endParaRPr lang="en-IN" dirty="0"/>
          </a:p>
        </p:txBody>
      </p:sp>
      <p:sp>
        <p:nvSpPr>
          <p:cNvPr id="3" name="Content Placeholder 2"/>
          <p:cNvSpPr>
            <a:spLocks noGrp="1"/>
          </p:cNvSpPr>
          <p:nvPr>
            <p:ph idx="1"/>
          </p:nvPr>
        </p:nvSpPr>
        <p:spPr>
          <a:xfrm>
            <a:off x="628650" y="819345"/>
            <a:ext cx="7886700" cy="3834633"/>
          </a:xfrm>
        </p:spPr>
        <p:txBody>
          <a:bodyPr>
            <a:normAutofit lnSpcReduction="10000"/>
          </a:bodyPr>
          <a:lstStyle/>
          <a:p>
            <a:pPr algn="just"/>
            <a:r>
              <a:rPr lang="en-US" dirty="0" smtClean="0"/>
              <a:t>How </a:t>
            </a:r>
            <a:r>
              <a:rPr lang="en-US" dirty="0" err="1"/>
              <a:t>fintech</a:t>
            </a:r>
            <a:r>
              <a:rPr lang="en-US" dirty="0"/>
              <a:t> initiatives are </a:t>
            </a:r>
            <a:r>
              <a:rPr lang="en-US" dirty="0" smtClean="0"/>
              <a:t>innovating and </a:t>
            </a:r>
            <a:r>
              <a:rPr lang="en-US" dirty="0"/>
              <a:t>how are they planning to deliver their </a:t>
            </a:r>
            <a:r>
              <a:rPr lang="en-US" dirty="0" smtClean="0"/>
              <a:t>services,</a:t>
            </a:r>
          </a:p>
          <a:p>
            <a:pPr algn="just"/>
            <a:r>
              <a:rPr lang="en-US" dirty="0" smtClean="0"/>
              <a:t>Through </a:t>
            </a:r>
            <a:r>
              <a:rPr lang="en-US" dirty="0"/>
              <a:t>software or other technology and includes anything from mobile payment apps to </a:t>
            </a:r>
            <a:r>
              <a:rPr lang="en-US" dirty="0" smtClean="0"/>
              <a:t>cryptocurrency.</a:t>
            </a:r>
          </a:p>
          <a:p>
            <a:pPr algn="just"/>
            <a:r>
              <a:rPr lang="en-US" dirty="0" smtClean="0"/>
              <a:t> </a:t>
            </a:r>
            <a:r>
              <a:rPr lang="en-US" dirty="0"/>
              <a:t>Mobility (for instance, mobile banking)</a:t>
            </a:r>
          </a:p>
          <a:p>
            <a:pPr marL="0" indent="0" algn="just">
              <a:buNone/>
            </a:pPr>
            <a:r>
              <a:rPr lang="en-IN" dirty="0"/>
              <a:t>• Big Data Analytics</a:t>
            </a:r>
          </a:p>
          <a:p>
            <a:pPr marL="0" indent="0" algn="just">
              <a:buNone/>
            </a:pPr>
            <a:r>
              <a:rPr lang="en-IN" dirty="0"/>
              <a:t>• </a:t>
            </a:r>
            <a:r>
              <a:rPr lang="en-IN" dirty="0" err="1"/>
              <a:t>IoT</a:t>
            </a:r>
            <a:endParaRPr lang="en-IN" dirty="0"/>
          </a:p>
          <a:p>
            <a:pPr marL="0" indent="0" algn="just">
              <a:buNone/>
            </a:pPr>
            <a:r>
              <a:rPr lang="en-IN" dirty="0"/>
              <a:t>• Cloud computing</a:t>
            </a:r>
          </a:p>
          <a:p>
            <a:pPr marL="0" indent="0" algn="just">
              <a:buNone/>
            </a:pPr>
            <a:r>
              <a:rPr lang="en-IN" dirty="0"/>
              <a:t>• Artificial intelligence (AI)</a:t>
            </a:r>
          </a:p>
          <a:p>
            <a:pPr marL="0" indent="0" algn="just">
              <a:buNone/>
            </a:pPr>
            <a:r>
              <a:rPr lang="en-IN" dirty="0"/>
              <a:t>• Robotics</a:t>
            </a:r>
          </a:p>
          <a:p>
            <a:pPr marL="0" indent="0" algn="just">
              <a:buNone/>
            </a:pPr>
            <a:r>
              <a:rPr lang="en-IN" dirty="0"/>
              <a:t>• Social networks, </a:t>
            </a:r>
            <a:r>
              <a:rPr lang="en-IN" dirty="0" err="1"/>
              <a:t>etc</a:t>
            </a:r>
            <a:endParaRPr lang="en-IN" dirty="0"/>
          </a:p>
        </p:txBody>
      </p:sp>
      <p:sp>
        <p:nvSpPr>
          <p:cNvPr id="4" name="Slide Number Placeholder 3"/>
          <p:cNvSpPr>
            <a:spLocks noGrp="1"/>
          </p:cNvSpPr>
          <p:nvPr>
            <p:ph type="sldNum" sz="quarter" idx="12"/>
          </p:nvPr>
        </p:nvSpPr>
        <p:spPr/>
        <p:txBody>
          <a:bodyPr/>
          <a:lstStyle/>
          <a:p>
            <a:fld id="{3FCAF691-C30B-4477-A4FB-AFF7F164B000}" type="slidenum">
              <a:rPr lang="en-IN" smtClean="0"/>
              <a:t>44</a:t>
            </a:fld>
            <a:endParaRPr lang="en-IN"/>
          </a:p>
        </p:txBody>
      </p:sp>
      <p:sp>
        <p:nvSpPr>
          <p:cNvPr id="5" name="Rectangle 4"/>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2901986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US" dirty="0"/>
              <a:t>It is also possible to classify </a:t>
            </a:r>
            <a:r>
              <a:rPr lang="en-US" dirty="0" err="1"/>
              <a:t>fintech</a:t>
            </a:r>
            <a:r>
              <a:rPr lang="en-US" dirty="0"/>
              <a:t> initiatives from how they innovate based on</a:t>
            </a:r>
            <a:r>
              <a:rPr lang="en-US" dirty="0" smtClean="0"/>
              <a:t>:</a:t>
            </a:r>
          </a:p>
          <a:p>
            <a:pPr marL="0" indent="0">
              <a:buNone/>
            </a:pPr>
            <a:r>
              <a:rPr lang="en-US" dirty="0" smtClean="0"/>
              <a:t>• </a:t>
            </a:r>
            <a:r>
              <a:rPr lang="en-US" dirty="0"/>
              <a:t>Product or service innovations </a:t>
            </a:r>
            <a:endParaRPr lang="en-US" dirty="0" smtClean="0"/>
          </a:p>
          <a:p>
            <a:pPr marL="0" indent="0">
              <a:buNone/>
            </a:pPr>
            <a:r>
              <a:rPr lang="en-US" dirty="0" smtClean="0"/>
              <a:t>• </a:t>
            </a:r>
            <a:r>
              <a:rPr lang="en-US" dirty="0"/>
              <a:t>Process </a:t>
            </a:r>
            <a:r>
              <a:rPr lang="en-US" dirty="0" smtClean="0"/>
              <a:t>innovations</a:t>
            </a:r>
          </a:p>
          <a:p>
            <a:pPr marL="0" indent="0">
              <a:buNone/>
            </a:pPr>
            <a:r>
              <a:rPr lang="en-US" dirty="0" smtClean="0"/>
              <a:t>• </a:t>
            </a:r>
            <a:r>
              <a:rPr lang="en-US" dirty="0"/>
              <a:t>Organizational </a:t>
            </a:r>
            <a:r>
              <a:rPr lang="en-US" dirty="0" smtClean="0"/>
              <a:t>innovations</a:t>
            </a:r>
          </a:p>
          <a:p>
            <a:pPr marL="0" indent="0">
              <a:buNone/>
            </a:pPr>
            <a:r>
              <a:rPr lang="en-US" dirty="0" smtClean="0"/>
              <a:t>• </a:t>
            </a:r>
            <a:r>
              <a:rPr lang="en-US" dirty="0"/>
              <a:t>Business model innovations</a:t>
            </a:r>
            <a:endParaRPr lang="en-IN" dirty="0"/>
          </a:p>
        </p:txBody>
      </p:sp>
      <p:sp>
        <p:nvSpPr>
          <p:cNvPr id="4" name="Slide Number Placeholder 3"/>
          <p:cNvSpPr>
            <a:spLocks noGrp="1"/>
          </p:cNvSpPr>
          <p:nvPr>
            <p:ph type="sldNum" sz="quarter" idx="12"/>
          </p:nvPr>
        </p:nvSpPr>
        <p:spPr/>
        <p:txBody>
          <a:bodyPr/>
          <a:lstStyle/>
          <a:p>
            <a:fld id="{3FCAF691-C30B-4477-A4FB-AFF7F164B000}" type="slidenum">
              <a:rPr lang="en-IN" smtClean="0"/>
              <a:t>45</a:t>
            </a:fld>
            <a:endParaRPr lang="en-IN"/>
          </a:p>
        </p:txBody>
      </p:sp>
    </p:spTree>
    <p:extLst>
      <p:ext uri="{BB962C8B-B14F-4D97-AF65-F5344CB8AC3E}">
        <p14:creationId xmlns:p14="http://schemas.microsoft.com/office/powerpoint/2010/main" val="411707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What</a:t>
            </a:r>
            <a:endParaRPr lang="en-IN" dirty="0"/>
          </a:p>
        </p:txBody>
      </p:sp>
      <p:sp>
        <p:nvSpPr>
          <p:cNvPr id="3" name="Content Placeholder 2"/>
          <p:cNvSpPr>
            <a:spLocks noGrp="1"/>
          </p:cNvSpPr>
          <p:nvPr>
            <p:ph idx="1"/>
          </p:nvPr>
        </p:nvSpPr>
        <p:spPr>
          <a:xfrm>
            <a:off x="628650" y="1072529"/>
            <a:ext cx="7886700" cy="3560194"/>
          </a:xfrm>
        </p:spPr>
        <p:txBody>
          <a:bodyPr>
            <a:normAutofit fontScale="85000" lnSpcReduction="20000"/>
          </a:bodyPr>
          <a:lstStyle/>
          <a:p>
            <a:pPr marL="0" indent="0">
              <a:buNone/>
            </a:pPr>
            <a:r>
              <a:rPr lang="en-US" dirty="0" smtClean="0"/>
              <a:t>The </a:t>
            </a:r>
            <a:r>
              <a:rPr lang="en-US" dirty="0"/>
              <a:t>classification based on “what” </a:t>
            </a:r>
            <a:r>
              <a:rPr lang="en-US" dirty="0" smtClean="0"/>
              <a:t>coincides with </a:t>
            </a:r>
            <a:r>
              <a:rPr lang="en-US" dirty="0"/>
              <a:t>the area of specialization of the company, leading to this further</a:t>
            </a:r>
          </a:p>
          <a:p>
            <a:r>
              <a:rPr lang="en-IN" dirty="0"/>
              <a:t>classification:</a:t>
            </a:r>
          </a:p>
          <a:p>
            <a:pPr marL="0" indent="0">
              <a:buNone/>
            </a:pPr>
            <a:r>
              <a:rPr lang="en-IN" dirty="0"/>
              <a:t>• Insurance</a:t>
            </a:r>
          </a:p>
          <a:p>
            <a:pPr marL="0" indent="0">
              <a:buNone/>
            </a:pPr>
            <a:r>
              <a:rPr lang="en-IN" dirty="0"/>
              <a:t>• Wealth management</a:t>
            </a:r>
          </a:p>
          <a:p>
            <a:pPr marL="0" indent="0">
              <a:buNone/>
            </a:pPr>
            <a:r>
              <a:rPr lang="en-IN" dirty="0"/>
              <a:t>• Payments</a:t>
            </a:r>
          </a:p>
          <a:p>
            <a:pPr marL="0" indent="0">
              <a:buNone/>
            </a:pPr>
            <a:r>
              <a:rPr lang="en-IN" dirty="0" smtClean="0"/>
              <a:t>• </a:t>
            </a:r>
            <a:r>
              <a:rPr lang="en-IN" dirty="0"/>
              <a:t>Credit</a:t>
            </a:r>
          </a:p>
          <a:p>
            <a:pPr marL="0" indent="0">
              <a:buNone/>
            </a:pPr>
            <a:r>
              <a:rPr lang="en-IN" dirty="0"/>
              <a:t>• Crowdfunding</a:t>
            </a:r>
          </a:p>
          <a:p>
            <a:pPr marL="0" indent="0">
              <a:buNone/>
            </a:pPr>
            <a:r>
              <a:rPr lang="en-IN" dirty="0"/>
              <a:t>• Retail banking</a:t>
            </a:r>
          </a:p>
          <a:p>
            <a:pPr marL="0" indent="0">
              <a:buNone/>
            </a:pPr>
            <a:r>
              <a:rPr lang="en-IN" dirty="0"/>
              <a:t>• Security</a:t>
            </a:r>
          </a:p>
          <a:p>
            <a:pPr marL="0" indent="0">
              <a:buNone/>
            </a:pPr>
            <a:r>
              <a:rPr lang="en-US" dirty="0"/>
              <a:t>• Currency and forex (foreign exchanges and remittances)</a:t>
            </a:r>
          </a:p>
          <a:p>
            <a:pPr marL="0" indent="0">
              <a:buNone/>
            </a:pPr>
            <a:r>
              <a:rPr lang="en-IN" dirty="0"/>
              <a:t>• Other</a:t>
            </a:r>
          </a:p>
        </p:txBody>
      </p:sp>
      <p:sp>
        <p:nvSpPr>
          <p:cNvPr id="4" name="Slide Number Placeholder 3"/>
          <p:cNvSpPr>
            <a:spLocks noGrp="1"/>
          </p:cNvSpPr>
          <p:nvPr>
            <p:ph type="sldNum" sz="quarter" idx="12"/>
          </p:nvPr>
        </p:nvSpPr>
        <p:spPr/>
        <p:txBody>
          <a:bodyPr/>
          <a:lstStyle/>
          <a:p>
            <a:fld id="{3FCAF691-C30B-4477-A4FB-AFF7F164B000}" type="slidenum">
              <a:rPr lang="en-IN" smtClean="0"/>
              <a:t>46</a:t>
            </a:fld>
            <a:endParaRPr lang="en-IN"/>
          </a:p>
        </p:txBody>
      </p:sp>
      <p:sp>
        <p:nvSpPr>
          <p:cNvPr id="5" name="Rectangle 4"/>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7119174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2"/>
          <a:stretch>
            <a:fillRect/>
          </a:stretch>
        </p:blipFill>
        <p:spPr>
          <a:xfrm>
            <a:off x="1770215" y="1370013"/>
            <a:ext cx="5603570" cy="3262312"/>
          </a:xfrm>
          <a:prstGeom prst="rect">
            <a:avLst/>
          </a:prstGeom>
        </p:spPr>
      </p:pic>
      <p:sp>
        <p:nvSpPr>
          <p:cNvPr id="4" name="Slide Number Placeholder 3"/>
          <p:cNvSpPr>
            <a:spLocks noGrp="1"/>
          </p:cNvSpPr>
          <p:nvPr>
            <p:ph type="sldNum" sz="quarter" idx="12"/>
          </p:nvPr>
        </p:nvSpPr>
        <p:spPr/>
        <p:txBody>
          <a:bodyPr/>
          <a:lstStyle/>
          <a:p>
            <a:fld id="{3FCAF691-C30B-4477-A4FB-AFF7F164B000}" type="slidenum">
              <a:rPr lang="en-IN" smtClean="0"/>
              <a:t>47</a:t>
            </a:fld>
            <a:endParaRPr lang="en-IN"/>
          </a:p>
        </p:txBody>
      </p:sp>
      <p:sp>
        <p:nvSpPr>
          <p:cNvPr id="6" name="Rectangle 5"/>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4969109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92600"/>
            <a:ext cx="9144000" cy="350996"/>
          </a:xfrm>
          <a:custGeom>
            <a:avLst/>
            <a:gdLst/>
            <a:ahLst/>
            <a:cxnLst/>
            <a:rect l="l" t="t" r="r" b="b"/>
            <a:pathLst>
              <a:path w="12192000" h="467995">
                <a:moveTo>
                  <a:pt x="0" y="467868"/>
                </a:moveTo>
                <a:lnTo>
                  <a:pt x="12192000" y="467868"/>
                </a:lnTo>
                <a:lnTo>
                  <a:pt x="12192000" y="0"/>
                </a:lnTo>
                <a:lnTo>
                  <a:pt x="0" y="0"/>
                </a:lnTo>
                <a:lnTo>
                  <a:pt x="0" y="467868"/>
                </a:lnTo>
                <a:close/>
              </a:path>
            </a:pathLst>
          </a:custGeom>
          <a:ln w="3175">
            <a:solidFill>
              <a:srgbClr val="D9D9D9"/>
            </a:solidFill>
          </a:ln>
        </p:spPr>
        <p:txBody>
          <a:bodyPr wrap="square" lIns="0" tIns="0" rIns="0" bIns="0" rtlCol="0"/>
          <a:lstStyle/>
          <a:p>
            <a:endParaRPr sz="1050"/>
          </a:p>
        </p:txBody>
      </p:sp>
      <p:sp>
        <p:nvSpPr>
          <p:cNvPr id="3" name="object 3"/>
          <p:cNvSpPr txBox="1">
            <a:spLocks noGrp="1"/>
          </p:cNvSpPr>
          <p:nvPr>
            <p:ph type="title"/>
          </p:nvPr>
        </p:nvSpPr>
        <p:spPr>
          <a:xfrm>
            <a:off x="882243" y="1773822"/>
            <a:ext cx="7388543" cy="1408880"/>
          </a:xfrm>
          <a:prstGeom prst="rect">
            <a:avLst/>
          </a:prstGeom>
        </p:spPr>
        <p:txBody>
          <a:bodyPr vert="horz" wrap="square" lIns="0" tIns="125254" rIns="0" bIns="0" rtlCol="0" anchor="ctr">
            <a:spAutoFit/>
          </a:bodyPr>
          <a:lstStyle/>
          <a:p>
            <a:pPr marL="9525" marR="3810">
              <a:lnSpc>
                <a:spcPts val="5048"/>
              </a:lnSpc>
              <a:spcBef>
                <a:spcPts val="986"/>
              </a:spcBef>
            </a:pPr>
            <a:r>
              <a:rPr sz="4950" spc="-41" dirty="0"/>
              <a:t>Where: </a:t>
            </a:r>
            <a:r>
              <a:rPr sz="4950" spc="-49" dirty="0"/>
              <a:t>International  </a:t>
            </a:r>
            <a:r>
              <a:rPr sz="4950" u="sng" spc="-41" dirty="0">
                <a:uFill>
                  <a:solidFill>
                    <a:srgbClr val="7E7E7E"/>
                  </a:solidFill>
                </a:uFill>
              </a:rPr>
              <a:t>landscape </a:t>
            </a:r>
            <a:r>
              <a:rPr sz="4950" u="sng" spc="-19" dirty="0">
                <a:uFill>
                  <a:solidFill>
                    <a:srgbClr val="7E7E7E"/>
                  </a:solidFill>
                </a:uFill>
              </a:rPr>
              <a:t>of </a:t>
            </a:r>
            <a:r>
              <a:rPr sz="4950" u="sng" spc="-94" dirty="0">
                <a:uFill>
                  <a:solidFill>
                    <a:srgbClr val="7E7E7E"/>
                  </a:solidFill>
                </a:uFill>
              </a:rPr>
              <a:t>FinTech</a:t>
            </a:r>
            <a:r>
              <a:rPr sz="4950" u="sng" spc="-255" dirty="0">
                <a:uFill>
                  <a:solidFill>
                    <a:srgbClr val="7E7E7E"/>
                  </a:solidFill>
                </a:uFill>
              </a:rPr>
              <a:t> </a:t>
            </a:r>
            <a:r>
              <a:rPr sz="4950" u="sng" spc="-53" dirty="0">
                <a:uFill>
                  <a:solidFill>
                    <a:srgbClr val="7E7E7E"/>
                  </a:solidFill>
                </a:uFill>
              </a:rPr>
              <a:t>startups</a:t>
            </a:r>
            <a:endParaRPr sz="4950"/>
          </a:p>
        </p:txBody>
      </p:sp>
      <p:sp>
        <p:nvSpPr>
          <p:cNvPr id="4" name="object 4"/>
          <p:cNvSpPr/>
          <p:nvPr/>
        </p:nvSpPr>
        <p:spPr>
          <a:xfrm>
            <a:off x="0" y="0"/>
            <a:ext cx="9144000" cy="1920240"/>
          </a:xfrm>
          <a:prstGeom prst="rect">
            <a:avLst/>
          </a:prstGeom>
          <a:blipFill>
            <a:blip r:embed="rId2" cstate="print"/>
            <a:stretch>
              <a:fillRect/>
            </a:stretch>
          </a:blipFill>
        </p:spPr>
        <p:txBody>
          <a:bodyPr wrap="square" lIns="0" tIns="0" rIns="0" bIns="0" rtlCol="0"/>
          <a:lstStyle/>
          <a:p>
            <a:endParaRPr sz="1050"/>
          </a:p>
        </p:txBody>
      </p:sp>
      <p:sp>
        <p:nvSpPr>
          <p:cNvPr id="6" name="object 6"/>
          <p:cNvSpPr txBox="1">
            <a:spLocks noGrp="1"/>
          </p:cNvSpPr>
          <p:nvPr>
            <p:ph type="dt" sz="half" idx="4294967295"/>
          </p:nvPr>
        </p:nvSpPr>
        <p:spPr>
          <a:xfrm>
            <a:off x="0" y="0"/>
            <a:ext cx="0" cy="102592"/>
          </a:xfrm>
          <a:prstGeom prst="rect">
            <a:avLst/>
          </a:prstGeom>
        </p:spPr>
        <p:txBody>
          <a:bodyPr vert="horz" wrap="square" lIns="0" tIns="0" rIns="0" bIns="0" rtlCol="0">
            <a:spAutoFit/>
          </a:bodyPr>
          <a:lstStyle/>
          <a:p>
            <a:pPr marL="9525">
              <a:lnSpc>
                <a:spcPts val="825"/>
              </a:lnSpc>
            </a:pPr>
            <a:endParaRPr spc="-4" dirty="0"/>
          </a:p>
        </p:txBody>
      </p:sp>
      <p:sp>
        <p:nvSpPr>
          <p:cNvPr id="7" name="object 7"/>
          <p:cNvSpPr txBox="1">
            <a:spLocks noGrp="1"/>
          </p:cNvSpPr>
          <p:nvPr>
            <p:ph type="sldNum" sz="quarter" idx="4294967295"/>
          </p:nvPr>
        </p:nvSpPr>
        <p:spPr>
          <a:xfrm>
            <a:off x="0" y="0"/>
            <a:ext cx="0" cy="307777"/>
          </a:xfrm>
          <a:prstGeom prst="rect">
            <a:avLst/>
          </a:prstGeom>
        </p:spPr>
        <p:txBody>
          <a:bodyPr vert="horz" wrap="square" lIns="0" tIns="0" rIns="0" bIns="0" rtlCol="0">
            <a:spAutoFit/>
          </a:bodyPr>
          <a:lstStyle/>
          <a:p>
            <a:pPr marL="19050">
              <a:lnSpc>
                <a:spcPts val="825"/>
              </a:lnSpc>
            </a:pPr>
            <a:fld id="{81D60167-4931-47E6-BA6A-407CBD079E47}" type="slidenum">
              <a:rPr dirty="0"/>
              <a:pPr marL="19050">
                <a:lnSpc>
                  <a:spcPts val="825"/>
                </a:lnSpc>
              </a:pPr>
              <a:t>48</a:t>
            </a:fld>
            <a:endParaRPr dirty="0"/>
          </a:p>
        </p:txBody>
      </p:sp>
      <p:sp>
        <p:nvSpPr>
          <p:cNvPr id="8" name="Rectangle 7"/>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17545272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8230" y="149088"/>
            <a:ext cx="7669054" cy="517449"/>
          </a:xfrm>
          <a:prstGeom prst="rect">
            <a:avLst/>
          </a:prstGeom>
        </p:spPr>
        <p:txBody>
          <a:bodyPr vert="horz" wrap="square" lIns="0" tIns="9525" rIns="0" bIns="0" rtlCol="0" anchor="ctr">
            <a:spAutoFit/>
          </a:bodyPr>
          <a:lstStyle/>
          <a:p>
            <a:pPr marL="9525">
              <a:lnSpc>
                <a:spcPct val="100000"/>
              </a:lnSpc>
              <a:spcBef>
                <a:spcPts val="75"/>
              </a:spcBef>
            </a:pPr>
            <a:r>
              <a:rPr spc="-38" dirty="0" smtClean="0"/>
              <a:t> </a:t>
            </a:r>
            <a:r>
              <a:rPr spc="-75" dirty="0"/>
              <a:t>FinTech </a:t>
            </a:r>
            <a:r>
              <a:rPr spc="-38" dirty="0"/>
              <a:t>Landscape </a:t>
            </a:r>
            <a:r>
              <a:rPr spc="-26" dirty="0"/>
              <a:t>by </a:t>
            </a:r>
            <a:r>
              <a:rPr spc="-38" dirty="0"/>
              <a:t>Octo</a:t>
            </a:r>
            <a:r>
              <a:rPr spc="-240" dirty="0"/>
              <a:t> </a:t>
            </a:r>
            <a:r>
              <a:rPr spc="-64" dirty="0"/>
              <a:t>Technology</a:t>
            </a:r>
            <a:endParaRPr dirty="0"/>
          </a:p>
        </p:txBody>
      </p:sp>
      <p:sp>
        <p:nvSpPr>
          <p:cNvPr id="3" name="object 3"/>
          <p:cNvSpPr/>
          <p:nvPr/>
        </p:nvSpPr>
        <p:spPr>
          <a:xfrm>
            <a:off x="2387726" y="1019555"/>
            <a:ext cx="4799457" cy="3599307"/>
          </a:xfrm>
          <a:prstGeom prst="rect">
            <a:avLst/>
          </a:prstGeom>
          <a:blipFill>
            <a:blip r:embed="rId2" cstate="print"/>
            <a:stretch>
              <a:fillRect/>
            </a:stretch>
          </a:blipFill>
        </p:spPr>
        <p:txBody>
          <a:bodyPr wrap="square" lIns="0" tIns="0" rIns="0" bIns="0" rtlCol="0"/>
          <a:lstStyle/>
          <a:p>
            <a:endParaRPr sz="1050"/>
          </a:p>
        </p:txBody>
      </p:sp>
      <p:sp>
        <p:nvSpPr>
          <p:cNvPr id="5" name="object 5"/>
          <p:cNvSpPr txBox="1">
            <a:spLocks noGrp="1"/>
          </p:cNvSpPr>
          <p:nvPr>
            <p:ph type="dt" sz="half" idx="4294967295"/>
          </p:nvPr>
        </p:nvSpPr>
        <p:spPr>
          <a:xfrm>
            <a:off x="0" y="0"/>
            <a:ext cx="0" cy="102592"/>
          </a:xfrm>
          <a:prstGeom prst="rect">
            <a:avLst/>
          </a:prstGeom>
        </p:spPr>
        <p:txBody>
          <a:bodyPr vert="horz" wrap="square" lIns="0" tIns="0" rIns="0" bIns="0" rtlCol="0">
            <a:spAutoFit/>
          </a:bodyPr>
          <a:lstStyle/>
          <a:p>
            <a:pPr marL="9525">
              <a:lnSpc>
                <a:spcPts val="825"/>
              </a:lnSpc>
            </a:pPr>
            <a:endParaRPr spc="-4" dirty="0"/>
          </a:p>
        </p:txBody>
      </p:sp>
      <p:sp>
        <p:nvSpPr>
          <p:cNvPr id="6" name="object 6"/>
          <p:cNvSpPr txBox="1">
            <a:spLocks noGrp="1"/>
          </p:cNvSpPr>
          <p:nvPr>
            <p:ph type="sldNum" sz="quarter" idx="4294967295"/>
          </p:nvPr>
        </p:nvSpPr>
        <p:spPr>
          <a:xfrm>
            <a:off x="0" y="0"/>
            <a:ext cx="0" cy="307777"/>
          </a:xfrm>
          <a:prstGeom prst="rect">
            <a:avLst/>
          </a:prstGeom>
        </p:spPr>
        <p:txBody>
          <a:bodyPr vert="horz" wrap="square" lIns="0" tIns="0" rIns="0" bIns="0" rtlCol="0">
            <a:spAutoFit/>
          </a:bodyPr>
          <a:lstStyle/>
          <a:p>
            <a:pPr marL="19050">
              <a:lnSpc>
                <a:spcPts val="825"/>
              </a:lnSpc>
            </a:pPr>
            <a:fld id="{81D60167-4931-47E6-BA6A-407CBD079E47}" type="slidenum">
              <a:rPr dirty="0"/>
              <a:pPr marL="19050">
                <a:lnSpc>
                  <a:spcPts val="825"/>
                </a:lnSpc>
              </a:pPr>
              <a:t>49</a:t>
            </a:fld>
            <a:endParaRPr dirty="0"/>
          </a:p>
        </p:txBody>
      </p:sp>
      <p:sp>
        <p:nvSpPr>
          <p:cNvPr id="7" name="Rectangle 6"/>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25984016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3FCAF691-C30B-4477-A4FB-AFF7F164B000}" type="slidenum">
              <a:rPr lang="en-IN" smtClean="0"/>
              <a:t>5</a:t>
            </a:fld>
            <a:endParaRPr lang="en-IN"/>
          </a:p>
        </p:txBody>
      </p:sp>
      <p:pic>
        <p:nvPicPr>
          <p:cNvPr id="5" name="Picture 4"/>
          <p:cNvPicPr>
            <a:picLocks noChangeAspect="1"/>
          </p:cNvPicPr>
          <p:nvPr/>
        </p:nvPicPr>
        <p:blipFill>
          <a:blip r:embed="rId2"/>
          <a:stretch>
            <a:fillRect/>
          </a:stretch>
        </p:blipFill>
        <p:spPr>
          <a:xfrm>
            <a:off x="1430867" y="273844"/>
            <a:ext cx="5621866" cy="449341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25"/>
            <a:ext cx="724623" cy="819345"/>
          </a:xfrm>
          <a:prstGeom prst="rect">
            <a:avLst/>
          </a:prstGeom>
        </p:spPr>
      </p:pic>
      <p:sp>
        <p:nvSpPr>
          <p:cNvPr id="7" name="Rectangle 6"/>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39966641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where</a:t>
            </a:r>
            <a:endParaRPr lang="en-IN" dirty="0"/>
          </a:p>
        </p:txBody>
      </p:sp>
      <p:sp>
        <p:nvSpPr>
          <p:cNvPr id="3" name="Content Placeholder 2"/>
          <p:cNvSpPr>
            <a:spLocks noGrp="1"/>
          </p:cNvSpPr>
          <p:nvPr>
            <p:ph idx="1"/>
          </p:nvPr>
        </p:nvSpPr>
        <p:spPr/>
        <p:txBody>
          <a:bodyPr/>
          <a:lstStyle/>
          <a:p>
            <a:pPr marL="0" indent="0">
              <a:buNone/>
            </a:pPr>
            <a:r>
              <a:rPr lang="en-US" dirty="0"/>
              <a:t>T</a:t>
            </a:r>
            <a:r>
              <a:rPr lang="en-US" dirty="0" smtClean="0"/>
              <a:t>he </a:t>
            </a:r>
            <a:r>
              <a:rPr lang="en-US" dirty="0"/>
              <a:t>relationship </a:t>
            </a:r>
            <a:r>
              <a:rPr lang="en-US" dirty="0" smtClean="0"/>
              <a:t>between </a:t>
            </a:r>
            <a:r>
              <a:rPr lang="en-US" dirty="0"/>
              <a:t>the business idea and its </a:t>
            </a:r>
            <a:r>
              <a:rPr lang="en-US" dirty="0" smtClean="0"/>
              <a:t>development,</a:t>
            </a:r>
          </a:p>
          <a:p>
            <a:pPr marL="0" indent="0">
              <a:buNone/>
            </a:pPr>
            <a:r>
              <a:rPr lang="en-US" dirty="0" err="1"/>
              <a:t>fintech</a:t>
            </a:r>
            <a:r>
              <a:rPr lang="en-US" dirty="0"/>
              <a:t> initiatives fall into one of the </a:t>
            </a:r>
            <a:r>
              <a:rPr lang="en-US" dirty="0" smtClean="0"/>
              <a:t>following </a:t>
            </a:r>
            <a:r>
              <a:rPr lang="en-IN" dirty="0" smtClean="0"/>
              <a:t>classes</a:t>
            </a:r>
            <a:r>
              <a:rPr lang="en-IN" dirty="0"/>
              <a:t>:</a:t>
            </a:r>
          </a:p>
          <a:p>
            <a:r>
              <a:rPr lang="en-IN" dirty="0"/>
              <a:t>1. </a:t>
            </a:r>
            <a:r>
              <a:rPr lang="en-IN" dirty="0" err="1"/>
              <a:t>Startups</a:t>
            </a:r>
            <a:endParaRPr lang="en-IN" dirty="0"/>
          </a:p>
          <a:p>
            <a:r>
              <a:rPr lang="en-US" dirty="0"/>
              <a:t>2. Traditional financial institutions, such as banks or </a:t>
            </a:r>
            <a:r>
              <a:rPr lang="en-US" dirty="0" smtClean="0"/>
              <a:t>insurance </a:t>
            </a:r>
            <a:r>
              <a:rPr lang="en-IN" dirty="0" smtClean="0"/>
              <a:t>companies</a:t>
            </a:r>
            <a:endParaRPr lang="en-IN" dirty="0"/>
          </a:p>
          <a:p>
            <a:r>
              <a:rPr lang="en-US" dirty="0"/>
              <a:t>3. Technological or retail companies moving into financial services</a:t>
            </a:r>
          </a:p>
          <a:p>
            <a:r>
              <a:rPr lang="en-US" dirty="0"/>
              <a:t>4. Advanced startups with a mixed ownership</a:t>
            </a:r>
            <a:endParaRPr lang="en-IN" dirty="0"/>
          </a:p>
        </p:txBody>
      </p:sp>
      <p:sp>
        <p:nvSpPr>
          <p:cNvPr id="4" name="Slide Number Placeholder 3"/>
          <p:cNvSpPr>
            <a:spLocks noGrp="1"/>
          </p:cNvSpPr>
          <p:nvPr>
            <p:ph type="sldNum" sz="quarter" idx="12"/>
          </p:nvPr>
        </p:nvSpPr>
        <p:spPr/>
        <p:txBody>
          <a:bodyPr/>
          <a:lstStyle/>
          <a:p>
            <a:fld id="{3FCAF691-C30B-4477-A4FB-AFF7F164B000}" type="slidenum">
              <a:rPr lang="en-IN" smtClean="0"/>
              <a:t>50</a:t>
            </a:fld>
            <a:endParaRPr lang="en-IN"/>
          </a:p>
        </p:txBody>
      </p:sp>
      <p:sp>
        <p:nvSpPr>
          <p:cNvPr id="5" name="Rectangle 4"/>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103201439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When</a:t>
            </a:r>
          </a:p>
        </p:txBody>
      </p:sp>
      <p:sp>
        <p:nvSpPr>
          <p:cNvPr id="3" name="Content Placeholder 2"/>
          <p:cNvSpPr>
            <a:spLocks noGrp="1"/>
          </p:cNvSpPr>
          <p:nvPr>
            <p:ph idx="1"/>
          </p:nvPr>
        </p:nvSpPr>
        <p:spPr>
          <a:xfrm>
            <a:off x="628650" y="1196283"/>
            <a:ext cx="7886700" cy="3436440"/>
          </a:xfrm>
        </p:spPr>
        <p:txBody>
          <a:bodyPr/>
          <a:lstStyle/>
          <a:p>
            <a:r>
              <a:rPr lang="en-US" dirty="0" smtClean="0"/>
              <a:t>Fintech </a:t>
            </a:r>
            <a:r>
              <a:rPr lang="en-US" dirty="0"/>
              <a:t>may be classified into two categories according to “when” </a:t>
            </a:r>
            <a:r>
              <a:rPr lang="en-US" dirty="0" smtClean="0"/>
              <a:t>companies </a:t>
            </a:r>
            <a:r>
              <a:rPr lang="en-IN" dirty="0" smtClean="0"/>
              <a:t>provide </a:t>
            </a:r>
            <a:r>
              <a:rPr lang="en-IN" dirty="0"/>
              <a:t>their services:</a:t>
            </a:r>
          </a:p>
          <a:p>
            <a:r>
              <a:rPr lang="en-IN" dirty="0"/>
              <a:t>1. Traditional </a:t>
            </a:r>
            <a:r>
              <a:rPr lang="en-IN" dirty="0" err="1"/>
              <a:t>fintech</a:t>
            </a:r>
            <a:endParaRPr lang="en-IN" dirty="0"/>
          </a:p>
          <a:p>
            <a:r>
              <a:rPr lang="en-IN" dirty="0"/>
              <a:t>2. Emergent </a:t>
            </a:r>
            <a:r>
              <a:rPr lang="en-IN" dirty="0" err="1"/>
              <a:t>fintech</a:t>
            </a:r>
            <a:endParaRPr lang="en-IN" dirty="0"/>
          </a:p>
        </p:txBody>
      </p:sp>
      <p:sp>
        <p:nvSpPr>
          <p:cNvPr id="4" name="Slide Number Placeholder 3"/>
          <p:cNvSpPr>
            <a:spLocks noGrp="1"/>
          </p:cNvSpPr>
          <p:nvPr>
            <p:ph type="sldNum" sz="quarter" idx="12"/>
          </p:nvPr>
        </p:nvSpPr>
        <p:spPr/>
        <p:txBody>
          <a:bodyPr/>
          <a:lstStyle/>
          <a:p>
            <a:fld id="{3FCAF691-C30B-4477-A4FB-AFF7F164B000}" type="slidenum">
              <a:rPr lang="en-IN" smtClean="0"/>
              <a:t>51</a:t>
            </a:fld>
            <a:endParaRPr lang="en-IN"/>
          </a:p>
        </p:txBody>
      </p:sp>
      <p:sp>
        <p:nvSpPr>
          <p:cNvPr id="5" name="Rectangle 4"/>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360276227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3FCAF691-C30B-4477-A4FB-AFF7F164B000}" type="slidenum">
              <a:rPr lang="en-IN" smtClean="0"/>
              <a:t>52</a:t>
            </a:fld>
            <a:endParaRPr lang="en-IN"/>
          </a:p>
        </p:txBody>
      </p:sp>
      <p:pic>
        <p:nvPicPr>
          <p:cNvPr id="5" name="Picture 4"/>
          <p:cNvPicPr>
            <a:picLocks noChangeAspect="1"/>
          </p:cNvPicPr>
          <p:nvPr/>
        </p:nvPicPr>
        <p:blipFill>
          <a:blip r:embed="rId2"/>
          <a:stretch>
            <a:fillRect/>
          </a:stretch>
        </p:blipFill>
        <p:spPr>
          <a:xfrm>
            <a:off x="2090737" y="509587"/>
            <a:ext cx="4962525" cy="4124325"/>
          </a:xfrm>
          <a:prstGeom prst="rect">
            <a:avLst/>
          </a:prstGeom>
        </p:spPr>
      </p:pic>
    </p:spTree>
    <p:extLst>
      <p:ext uri="{BB962C8B-B14F-4D97-AF65-F5344CB8AC3E}">
        <p14:creationId xmlns:p14="http://schemas.microsoft.com/office/powerpoint/2010/main" val="4002292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IN" dirty="0"/>
          </a:p>
        </p:txBody>
      </p:sp>
      <p:sp>
        <p:nvSpPr>
          <p:cNvPr id="3" name="Content Placeholder 2"/>
          <p:cNvSpPr>
            <a:spLocks noGrp="1"/>
          </p:cNvSpPr>
          <p:nvPr>
            <p:ph idx="1"/>
          </p:nvPr>
        </p:nvSpPr>
        <p:spPr/>
        <p:txBody>
          <a:bodyPr>
            <a:normAutofit/>
          </a:bodyPr>
          <a:lstStyle/>
          <a:p>
            <a:pPr algn="just"/>
            <a:r>
              <a:rPr lang="en-US" dirty="0"/>
              <a:t>The traditional infrastructure is a limit and an opportunity at the </a:t>
            </a:r>
            <a:r>
              <a:rPr lang="en-US" dirty="0" smtClean="0"/>
              <a:t>same time</a:t>
            </a:r>
            <a:r>
              <a:rPr lang="en-US" dirty="0"/>
              <a:t>. PayPal, for instance, has built its business on the existing </a:t>
            </a:r>
            <a:r>
              <a:rPr lang="en-US" dirty="0" smtClean="0"/>
              <a:t>infrastructure, but </a:t>
            </a:r>
            <a:r>
              <a:rPr lang="en-US" dirty="0"/>
              <a:t>at the same time, has delivered additional services to </a:t>
            </a:r>
            <a:r>
              <a:rPr lang="en-US" dirty="0" smtClean="0"/>
              <a:t>its customers</a:t>
            </a:r>
            <a:r>
              <a:rPr lang="en-US" dirty="0"/>
              <a:t>. </a:t>
            </a:r>
            <a:endParaRPr lang="en-US" dirty="0" smtClean="0"/>
          </a:p>
          <a:p>
            <a:pPr algn="just"/>
            <a:r>
              <a:rPr lang="en-US" dirty="0" smtClean="0"/>
              <a:t>Other </a:t>
            </a:r>
            <a:r>
              <a:rPr lang="en-US" dirty="0"/>
              <a:t>companies, such as the already mentioned </a:t>
            </a:r>
            <a:r>
              <a:rPr lang="en-US" dirty="0" err="1"/>
              <a:t>Kantox</a:t>
            </a:r>
            <a:r>
              <a:rPr lang="en-US" dirty="0"/>
              <a:t>, </a:t>
            </a:r>
            <a:r>
              <a:rPr lang="en-US" dirty="0" smtClean="0"/>
              <a:t>use instead </a:t>
            </a:r>
            <a:r>
              <a:rPr lang="en-US" dirty="0"/>
              <a:t>a completely different approach to the business, </a:t>
            </a:r>
            <a:r>
              <a:rPr lang="en-US" dirty="0" smtClean="0"/>
              <a:t>circumventing the </a:t>
            </a:r>
            <a:r>
              <a:rPr lang="en-US" dirty="0"/>
              <a:t>old and established infrastructures (for instance, with a P2P </a:t>
            </a:r>
            <a:r>
              <a:rPr lang="en-US" dirty="0" smtClean="0"/>
              <a:t>business </a:t>
            </a:r>
            <a:r>
              <a:rPr lang="en-IN" dirty="0" smtClean="0"/>
              <a:t>model</a:t>
            </a:r>
            <a:r>
              <a:rPr lang="en-IN" dirty="0"/>
              <a:t>).</a:t>
            </a:r>
          </a:p>
        </p:txBody>
      </p:sp>
      <p:sp>
        <p:nvSpPr>
          <p:cNvPr id="4" name="Slide Number Placeholder 3"/>
          <p:cNvSpPr>
            <a:spLocks noGrp="1"/>
          </p:cNvSpPr>
          <p:nvPr>
            <p:ph type="sldNum" sz="quarter" idx="12"/>
          </p:nvPr>
        </p:nvSpPr>
        <p:spPr/>
        <p:txBody>
          <a:bodyPr/>
          <a:lstStyle/>
          <a:p>
            <a:fld id="{3FCAF691-C30B-4477-A4FB-AFF7F164B000}" type="slidenum">
              <a:rPr lang="en-IN" smtClean="0"/>
              <a:t>53</a:t>
            </a:fld>
            <a:endParaRPr lang="en-IN"/>
          </a:p>
        </p:txBody>
      </p:sp>
      <p:sp>
        <p:nvSpPr>
          <p:cNvPr id="5" name="Rectangle 4"/>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158866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69915"/>
          </a:xfrm>
        </p:spPr>
        <p:txBody>
          <a:bodyPr>
            <a:normAutofit fontScale="90000"/>
          </a:bodyPr>
          <a:lstStyle/>
          <a:p>
            <a:r>
              <a:rPr lang="en-US" sz="3600" b="1" dirty="0" smtClean="0"/>
              <a:t>				Unit 2 Contents</a:t>
            </a:r>
            <a:endParaRPr lang="en-IN" dirty="0"/>
          </a:p>
        </p:txBody>
      </p:sp>
      <p:sp>
        <p:nvSpPr>
          <p:cNvPr id="3" name="Content Placeholder 2"/>
          <p:cNvSpPr>
            <a:spLocks noGrp="1"/>
          </p:cNvSpPr>
          <p:nvPr>
            <p:ph idx="1"/>
          </p:nvPr>
        </p:nvSpPr>
        <p:spPr>
          <a:xfrm>
            <a:off x="518647" y="475443"/>
            <a:ext cx="7886700" cy="4291819"/>
          </a:xfrm>
        </p:spPr>
        <p:txBody>
          <a:bodyPr>
            <a:noAutofit/>
          </a:bodyPr>
          <a:lstStyle/>
          <a:p>
            <a:pPr marL="0" indent="0">
              <a:buNone/>
            </a:pPr>
            <a:r>
              <a:rPr lang="en-US" sz="1200" dirty="0" smtClean="0"/>
              <a:t>Part A :</a:t>
            </a:r>
          </a:p>
          <a:p>
            <a:r>
              <a:rPr lang="en-US" sz="900" dirty="0">
                <a:solidFill>
                  <a:schemeClr val="bg1">
                    <a:lumMod val="85000"/>
                  </a:schemeClr>
                </a:solidFill>
              </a:rPr>
              <a:t>Introduction, </a:t>
            </a:r>
            <a:endParaRPr lang="en-US" sz="900" dirty="0" smtClean="0">
              <a:solidFill>
                <a:schemeClr val="bg1">
                  <a:lumMod val="85000"/>
                </a:schemeClr>
              </a:solidFill>
            </a:endParaRPr>
          </a:p>
          <a:p>
            <a:r>
              <a:rPr lang="en-US" sz="900" dirty="0" smtClean="0">
                <a:solidFill>
                  <a:schemeClr val="bg1">
                    <a:lumMod val="85000"/>
                  </a:schemeClr>
                </a:solidFill>
              </a:rPr>
              <a:t>Classification</a:t>
            </a:r>
            <a:r>
              <a:rPr lang="en-US" sz="900" dirty="0">
                <a:solidFill>
                  <a:schemeClr val="bg1">
                    <a:lumMod val="85000"/>
                  </a:schemeClr>
                </a:solidFill>
              </a:rPr>
              <a:t>, </a:t>
            </a:r>
            <a:endParaRPr lang="en-US" sz="900" dirty="0" smtClean="0">
              <a:solidFill>
                <a:schemeClr val="bg1">
                  <a:lumMod val="85000"/>
                </a:schemeClr>
              </a:solidFill>
            </a:endParaRPr>
          </a:p>
          <a:p>
            <a:r>
              <a:rPr lang="en-US" sz="900" dirty="0" smtClean="0">
                <a:solidFill>
                  <a:schemeClr val="bg1">
                    <a:lumMod val="85000"/>
                  </a:schemeClr>
                </a:solidFill>
              </a:rPr>
              <a:t>Five </a:t>
            </a:r>
            <a:r>
              <a:rPr lang="en-US" sz="900" dirty="0" err="1">
                <a:solidFill>
                  <a:schemeClr val="bg1">
                    <a:lumMod val="85000"/>
                  </a:schemeClr>
                </a:solidFill>
              </a:rPr>
              <a:t>Ws</a:t>
            </a:r>
            <a:r>
              <a:rPr lang="en-US" sz="900" dirty="0">
                <a:solidFill>
                  <a:schemeClr val="bg1">
                    <a:lumMod val="85000"/>
                  </a:schemeClr>
                </a:solidFill>
              </a:rPr>
              <a:t> and one H : </a:t>
            </a:r>
            <a:endParaRPr lang="en-US" sz="900" dirty="0" smtClean="0">
              <a:solidFill>
                <a:schemeClr val="bg1">
                  <a:lumMod val="85000"/>
                </a:schemeClr>
              </a:solidFill>
            </a:endParaRPr>
          </a:p>
          <a:p>
            <a:r>
              <a:rPr lang="en-US" sz="900" dirty="0" smtClean="0">
                <a:solidFill>
                  <a:schemeClr val="bg1">
                    <a:lumMod val="85000"/>
                  </a:schemeClr>
                </a:solidFill>
              </a:rPr>
              <a:t>1</a:t>
            </a:r>
            <a:r>
              <a:rPr lang="en-US" sz="900" dirty="0">
                <a:solidFill>
                  <a:schemeClr val="bg1">
                    <a:lumMod val="85000"/>
                  </a:schemeClr>
                </a:solidFill>
              </a:rPr>
              <a:t>. Why a </a:t>
            </a:r>
            <a:r>
              <a:rPr lang="en-US" sz="900" dirty="0" err="1">
                <a:solidFill>
                  <a:schemeClr val="bg1">
                    <a:lumMod val="85000"/>
                  </a:schemeClr>
                </a:solidFill>
              </a:rPr>
              <a:t>fintech</a:t>
            </a:r>
            <a:r>
              <a:rPr lang="en-US" sz="900" dirty="0">
                <a:solidFill>
                  <a:schemeClr val="bg1">
                    <a:lumMod val="85000"/>
                  </a:schemeClr>
                </a:solidFill>
              </a:rPr>
              <a:t> initiative was born? </a:t>
            </a:r>
            <a:endParaRPr lang="en-US" sz="900" dirty="0" smtClean="0">
              <a:solidFill>
                <a:schemeClr val="bg1">
                  <a:lumMod val="85000"/>
                </a:schemeClr>
              </a:solidFill>
            </a:endParaRPr>
          </a:p>
          <a:p>
            <a:r>
              <a:rPr lang="en-US" sz="900" dirty="0" smtClean="0">
                <a:solidFill>
                  <a:schemeClr val="bg1">
                    <a:lumMod val="85000"/>
                  </a:schemeClr>
                </a:solidFill>
              </a:rPr>
              <a:t>2</a:t>
            </a:r>
            <a:r>
              <a:rPr lang="en-US" sz="900" dirty="0">
                <a:solidFill>
                  <a:schemeClr val="bg1">
                    <a:lumMod val="85000"/>
                  </a:schemeClr>
                </a:solidFill>
              </a:rPr>
              <a:t>. For whom was it born? </a:t>
            </a:r>
            <a:endParaRPr lang="en-US" sz="900" dirty="0" smtClean="0">
              <a:solidFill>
                <a:schemeClr val="bg1">
                  <a:lumMod val="85000"/>
                </a:schemeClr>
              </a:solidFill>
            </a:endParaRPr>
          </a:p>
          <a:p>
            <a:r>
              <a:rPr lang="en-US" sz="900" dirty="0" smtClean="0">
                <a:solidFill>
                  <a:schemeClr val="bg1">
                    <a:lumMod val="85000"/>
                  </a:schemeClr>
                </a:solidFill>
              </a:rPr>
              <a:t>3</a:t>
            </a:r>
            <a:r>
              <a:rPr lang="en-US" sz="900" dirty="0">
                <a:solidFill>
                  <a:schemeClr val="bg1">
                    <a:lumMod val="85000"/>
                  </a:schemeClr>
                </a:solidFill>
              </a:rPr>
              <a:t>. Which are the services it aims to provide? </a:t>
            </a:r>
            <a:endParaRPr lang="en-US" sz="900" dirty="0" smtClean="0">
              <a:solidFill>
                <a:schemeClr val="bg1">
                  <a:lumMod val="85000"/>
                </a:schemeClr>
              </a:solidFill>
            </a:endParaRPr>
          </a:p>
          <a:p>
            <a:r>
              <a:rPr lang="en-US" sz="900" dirty="0" smtClean="0">
                <a:solidFill>
                  <a:schemeClr val="bg1">
                    <a:lumMod val="85000"/>
                  </a:schemeClr>
                </a:solidFill>
              </a:rPr>
              <a:t>4</a:t>
            </a:r>
            <a:r>
              <a:rPr lang="en-US" sz="900" dirty="0">
                <a:solidFill>
                  <a:schemeClr val="bg1">
                    <a:lumMod val="85000"/>
                  </a:schemeClr>
                </a:solidFill>
              </a:rPr>
              <a:t>. Where does it aim to perform its business? </a:t>
            </a:r>
            <a:endParaRPr lang="en-US" sz="900" dirty="0" smtClean="0">
              <a:solidFill>
                <a:schemeClr val="bg1">
                  <a:lumMod val="85000"/>
                </a:schemeClr>
              </a:solidFill>
            </a:endParaRPr>
          </a:p>
          <a:p>
            <a:r>
              <a:rPr lang="en-US" sz="900" dirty="0" smtClean="0">
                <a:solidFill>
                  <a:schemeClr val="bg1">
                    <a:lumMod val="85000"/>
                  </a:schemeClr>
                </a:solidFill>
              </a:rPr>
              <a:t>5</a:t>
            </a:r>
            <a:r>
              <a:rPr lang="en-US" sz="900" dirty="0">
                <a:solidFill>
                  <a:schemeClr val="bg1">
                    <a:lumMod val="85000"/>
                  </a:schemeClr>
                </a:solidFill>
              </a:rPr>
              <a:t>. When does it aim to operate, within the framework of the financial cycle? </a:t>
            </a:r>
            <a:endParaRPr lang="en-US" sz="900" dirty="0" smtClean="0">
              <a:solidFill>
                <a:schemeClr val="bg1">
                  <a:lumMod val="85000"/>
                </a:schemeClr>
              </a:solidFill>
            </a:endParaRPr>
          </a:p>
          <a:p>
            <a:r>
              <a:rPr lang="en-US" sz="900" dirty="0" smtClean="0">
                <a:solidFill>
                  <a:schemeClr val="bg1">
                    <a:lumMod val="85000"/>
                  </a:schemeClr>
                </a:solidFill>
              </a:rPr>
              <a:t>6.How </a:t>
            </a:r>
            <a:r>
              <a:rPr lang="en-US" sz="900" dirty="0">
                <a:solidFill>
                  <a:schemeClr val="bg1">
                    <a:lumMod val="85000"/>
                  </a:schemeClr>
                </a:solidFill>
              </a:rPr>
              <a:t>is </a:t>
            </a:r>
            <a:r>
              <a:rPr lang="en-US" sz="900" dirty="0" err="1">
                <a:solidFill>
                  <a:schemeClr val="bg1">
                    <a:lumMod val="85000"/>
                  </a:schemeClr>
                </a:solidFill>
              </a:rPr>
              <a:t>fintech</a:t>
            </a:r>
            <a:r>
              <a:rPr lang="en-US" sz="900" dirty="0">
                <a:solidFill>
                  <a:schemeClr val="bg1">
                    <a:lumMod val="85000"/>
                  </a:schemeClr>
                </a:solidFill>
              </a:rPr>
              <a:t> working? </a:t>
            </a:r>
          </a:p>
          <a:p>
            <a:r>
              <a:rPr lang="en-US" sz="1050" dirty="0" smtClean="0"/>
              <a:t>Part B :</a:t>
            </a:r>
          </a:p>
          <a:p>
            <a:r>
              <a:rPr lang="en-US" sz="1050" dirty="0" smtClean="0"/>
              <a:t>The </a:t>
            </a:r>
            <a:r>
              <a:rPr lang="en-US" sz="1050" dirty="0"/>
              <a:t>organization and its elements, </a:t>
            </a:r>
            <a:endParaRPr lang="en-US" sz="1050" dirty="0" smtClean="0"/>
          </a:p>
          <a:p>
            <a:r>
              <a:rPr lang="en-US" sz="1050" dirty="0" smtClean="0"/>
              <a:t>The </a:t>
            </a:r>
            <a:r>
              <a:rPr lang="en-US" sz="1050" dirty="0"/>
              <a:t>V4 business model framework, </a:t>
            </a:r>
            <a:endParaRPr lang="en-US" sz="1050" dirty="0" smtClean="0"/>
          </a:p>
          <a:p>
            <a:r>
              <a:rPr lang="en-US" sz="1050" dirty="0" smtClean="0"/>
              <a:t>A </a:t>
            </a:r>
            <a:r>
              <a:rPr lang="en-US" sz="1050" dirty="0"/>
              <a:t>Business Model, </a:t>
            </a:r>
            <a:endParaRPr lang="en-US" sz="1050" dirty="0" smtClean="0"/>
          </a:p>
          <a:p>
            <a:r>
              <a:rPr lang="en-US" sz="1050" dirty="0" smtClean="0"/>
              <a:t>A </a:t>
            </a:r>
            <a:r>
              <a:rPr lang="en-US" sz="1050" dirty="0"/>
              <a:t>Business Model for Fintech, </a:t>
            </a:r>
            <a:endParaRPr lang="en-US" sz="1050" dirty="0" smtClean="0"/>
          </a:p>
          <a:p>
            <a:r>
              <a:rPr lang="en-US" sz="1050" dirty="0" smtClean="0"/>
              <a:t>Revenue—Focus </a:t>
            </a:r>
            <a:r>
              <a:rPr lang="en-US" sz="1050" dirty="0"/>
              <a:t>on Customer Lifetime Value, Components of an effective marketing plan. </a:t>
            </a:r>
            <a:endParaRPr lang="en-IN" sz="600" dirty="0"/>
          </a:p>
        </p:txBody>
      </p:sp>
      <p:sp>
        <p:nvSpPr>
          <p:cNvPr id="4" name="Slide Number Placeholder 3"/>
          <p:cNvSpPr>
            <a:spLocks noGrp="1"/>
          </p:cNvSpPr>
          <p:nvPr>
            <p:ph type="sldNum" sz="quarter" idx="12"/>
          </p:nvPr>
        </p:nvSpPr>
        <p:spPr/>
        <p:txBody>
          <a:bodyPr/>
          <a:lstStyle/>
          <a:p>
            <a:fld id="{3FCAF691-C30B-4477-A4FB-AFF7F164B000}" type="slidenum">
              <a:rPr lang="en-IN" smtClean="0"/>
              <a:t>54</a:t>
            </a:fld>
            <a:endParaRPr lang="en-IN"/>
          </a:p>
        </p:txBody>
      </p:sp>
      <p:sp>
        <p:nvSpPr>
          <p:cNvPr id="5" name="Rectangle 4"/>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7" name="Rectangle 6"/>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27100893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organization and its elements</a:t>
            </a:r>
            <a:endParaRPr lang="en-IN" dirty="0"/>
          </a:p>
        </p:txBody>
      </p:sp>
      <p:pic>
        <p:nvPicPr>
          <p:cNvPr id="5" name="Content Placeholder 4"/>
          <p:cNvPicPr>
            <a:picLocks noGrp="1" noChangeAspect="1"/>
          </p:cNvPicPr>
          <p:nvPr>
            <p:ph idx="1"/>
          </p:nvPr>
        </p:nvPicPr>
        <p:blipFill rotWithShape="1">
          <a:blip r:embed="rId2"/>
          <a:srcRect l="20622" t="10692" b="12597"/>
          <a:stretch/>
        </p:blipFill>
        <p:spPr>
          <a:xfrm>
            <a:off x="1966303" y="1780674"/>
            <a:ext cx="4421195" cy="2502568"/>
          </a:xfrm>
          <a:prstGeom prst="rect">
            <a:avLst/>
          </a:prstGeom>
        </p:spPr>
      </p:pic>
      <p:sp>
        <p:nvSpPr>
          <p:cNvPr id="4" name="Slide Number Placeholder 3"/>
          <p:cNvSpPr>
            <a:spLocks noGrp="1"/>
          </p:cNvSpPr>
          <p:nvPr>
            <p:ph type="sldNum" sz="quarter" idx="12"/>
          </p:nvPr>
        </p:nvSpPr>
        <p:spPr/>
        <p:txBody>
          <a:bodyPr/>
          <a:lstStyle/>
          <a:p>
            <a:fld id="{3FCAF691-C30B-4477-A4FB-AFF7F164B000}" type="slidenum">
              <a:rPr lang="en-IN" smtClean="0"/>
              <a:t>55</a:t>
            </a:fld>
            <a:endParaRPr lang="en-IN"/>
          </a:p>
        </p:txBody>
      </p:sp>
      <p:sp>
        <p:nvSpPr>
          <p:cNvPr id="6" name="Rectangle 5"/>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33405298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628650" y="482600"/>
            <a:ext cx="7886700" cy="4150123"/>
          </a:xfrm>
        </p:spPr>
        <p:txBody>
          <a:bodyPr>
            <a:normAutofit/>
          </a:bodyPr>
          <a:lstStyle/>
          <a:p>
            <a:pPr algn="just"/>
            <a:r>
              <a:rPr lang="en-US" dirty="0"/>
              <a:t>Fintech initiatives are focusing their efforts on the production and delivery of leading-edge technologies that now serve their target markets as no traditional organizations did in the past. </a:t>
            </a:r>
            <a:endParaRPr lang="en-US" dirty="0" smtClean="0"/>
          </a:p>
          <a:p>
            <a:pPr algn="just"/>
            <a:r>
              <a:rPr lang="en-US" dirty="0" smtClean="0"/>
              <a:t>Why </a:t>
            </a:r>
            <a:r>
              <a:rPr lang="en-US" dirty="0"/>
              <a:t>was </a:t>
            </a:r>
            <a:r>
              <a:rPr lang="en-US" dirty="0" err="1"/>
              <a:t>fintech</a:t>
            </a:r>
            <a:r>
              <a:rPr lang="en-US" dirty="0"/>
              <a:t> born? For whom was it born? What product does it aim to provide? Where and when does it intend to perform its business? How is </a:t>
            </a:r>
            <a:r>
              <a:rPr lang="en-US" dirty="0" err="1"/>
              <a:t>fintech</a:t>
            </a:r>
            <a:r>
              <a:rPr lang="en-US" dirty="0"/>
              <a:t> working</a:t>
            </a:r>
            <a:r>
              <a:rPr lang="en-US" dirty="0" smtClean="0"/>
              <a:t>?. </a:t>
            </a:r>
            <a:r>
              <a:rPr lang="en-US" dirty="0"/>
              <a:t>It also provides multiple classifications from different perspectives. </a:t>
            </a:r>
            <a:endParaRPr lang="en-US" dirty="0" smtClean="0"/>
          </a:p>
          <a:p>
            <a:pPr algn="just"/>
            <a:r>
              <a:rPr lang="en-US" dirty="0" smtClean="0"/>
              <a:t>By </a:t>
            </a:r>
            <a:r>
              <a:rPr lang="en-US" dirty="0"/>
              <a:t>using a visual framework for analyzing a business model (BMC), </a:t>
            </a:r>
            <a:r>
              <a:rPr lang="en-US" dirty="0" smtClean="0"/>
              <a:t>describes </a:t>
            </a:r>
            <a:r>
              <a:rPr lang="en-US" dirty="0"/>
              <a:t>a model that aims to support those </a:t>
            </a:r>
            <a:r>
              <a:rPr lang="en-US" dirty="0" err="1"/>
              <a:t>fintech</a:t>
            </a:r>
            <a:r>
              <a:rPr lang="en-US" dirty="0"/>
              <a:t> initiatives aiming to achieve a competitive advantage in this fragmented galaxy. </a:t>
            </a:r>
            <a:endParaRPr lang="en-US" dirty="0" smtClean="0"/>
          </a:p>
          <a:p>
            <a:pPr algn="just"/>
            <a:r>
              <a:rPr lang="en-US" dirty="0" smtClean="0"/>
              <a:t>The </a:t>
            </a:r>
            <a:r>
              <a:rPr lang="en-US" dirty="0"/>
              <a:t>statements provided are general guidelines and need further adaptations for being </a:t>
            </a:r>
            <a:r>
              <a:rPr lang="en-US" dirty="0" smtClean="0"/>
              <a:t>successful.</a:t>
            </a:r>
            <a:endParaRPr lang="en-IN" dirty="0"/>
          </a:p>
        </p:txBody>
      </p:sp>
      <p:sp>
        <p:nvSpPr>
          <p:cNvPr id="4" name="Slide Number Placeholder 3"/>
          <p:cNvSpPr>
            <a:spLocks noGrp="1"/>
          </p:cNvSpPr>
          <p:nvPr>
            <p:ph type="sldNum" sz="quarter" idx="12"/>
          </p:nvPr>
        </p:nvSpPr>
        <p:spPr/>
        <p:txBody>
          <a:bodyPr/>
          <a:lstStyle/>
          <a:p>
            <a:fld id="{3FCAF691-C30B-4477-A4FB-AFF7F164B000}" type="slidenum">
              <a:rPr lang="en-IN" smtClean="0"/>
              <a:t>56</a:t>
            </a:fld>
            <a:endParaRPr lang="en-IN"/>
          </a:p>
        </p:txBody>
      </p:sp>
    </p:spTree>
    <p:extLst>
      <p:ext uri="{BB962C8B-B14F-4D97-AF65-F5344CB8AC3E}">
        <p14:creationId xmlns:p14="http://schemas.microsoft.com/office/powerpoint/2010/main" val="133568402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V4 business model framework</a:t>
            </a:r>
            <a:endParaRPr lang="en-IN" dirty="0"/>
          </a:p>
        </p:txBody>
      </p:sp>
      <p:pic>
        <p:nvPicPr>
          <p:cNvPr id="5" name="Content Placeholder 4"/>
          <p:cNvPicPr>
            <a:picLocks noGrp="1" noChangeAspect="1"/>
          </p:cNvPicPr>
          <p:nvPr>
            <p:ph idx="1"/>
          </p:nvPr>
        </p:nvPicPr>
        <p:blipFill>
          <a:blip r:embed="rId2"/>
          <a:stretch>
            <a:fillRect/>
          </a:stretch>
        </p:blipFill>
        <p:spPr>
          <a:xfrm>
            <a:off x="2307935" y="1370013"/>
            <a:ext cx="4528130" cy="3262312"/>
          </a:xfrm>
          <a:prstGeom prst="rect">
            <a:avLst/>
          </a:prstGeom>
        </p:spPr>
      </p:pic>
      <p:sp>
        <p:nvSpPr>
          <p:cNvPr id="4" name="Slide Number Placeholder 3"/>
          <p:cNvSpPr>
            <a:spLocks noGrp="1"/>
          </p:cNvSpPr>
          <p:nvPr>
            <p:ph type="sldNum" sz="quarter" idx="12"/>
          </p:nvPr>
        </p:nvSpPr>
        <p:spPr/>
        <p:txBody>
          <a:bodyPr/>
          <a:lstStyle/>
          <a:p>
            <a:fld id="{3FCAF691-C30B-4477-A4FB-AFF7F164B000}" type="slidenum">
              <a:rPr lang="en-IN" smtClean="0"/>
              <a:t>57</a:t>
            </a:fld>
            <a:endParaRPr lang="en-IN"/>
          </a:p>
        </p:txBody>
      </p:sp>
      <p:sp>
        <p:nvSpPr>
          <p:cNvPr id="6" name="Rectangle 5"/>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19385846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3 </a:t>
            </a:r>
            <a:r>
              <a:rPr lang="en-IN" dirty="0" smtClean="0"/>
              <a:t>Ps</a:t>
            </a:r>
            <a:endParaRPr lang="en-IN" dirty="0"/>
          </a:p>
        </p:txBody>
      </p:sp>
      <p:sp>
        <p:nvSpPr>
          <p:cNvPr id="3" name="Content Placeholder 2"/>
          <p:cNvSpPr>
            <a:spLocks noGrp="1"/>
          </p:cNvSpPr>
          <p:nvPr>
            <p:ph idx="1"/>
          </p:nvPr>
        </p:nvSpPr>
        <p:spPr/>
        <p:txBody>
          <a:bodyPr>
            <a:normAutofit/>
          </a:bodyPr>
          <a:lstStyle/>
          <a:p>
            <a:pPr marL="0" indent="0">
              <a:buNone/>
            </a:pPr>
            <a:r>
              <a:rPr lang="en-IN" b="1" dirty="0" smtClean="0"/>
              <a:t>Peer </a:t>
            </a:r>
            <a:r>
              <a:rPr lang="en-IN" b="1" dirty="0"/>
              <a:t>relationships</a:t>
            </a:r>
          </a:p>
          <a:p>
            <a:pPr marL="0" indent="0">
              <a:buNone/>
            </a:pPr>
            <a:r>
              <a:rPr lang="en-IN" dirty="0"/>
              <a:t>• Balance sheet lenders</a:t>
            </a:r>
          </a:p>
          <a:p>
            <a:pPr marL="0" indent="0">
              <a:buNone/>
            </a:pPr>
            <a:r>
              <a:rPr lang="en-IN" dirty="0"/>
              <a:t>• Marketplace lenders</a:t>
            </a:r>
          </a:p>
          <a:p>
            <a:pPr marL="0" indent="0">
              <a:buNone/>
            </a:pPr>
            <a:r>
              <a:rPr lang="en-IN" dirty="0"/>
              <a:t>• Hybrid model</a:t>
            </a:r>
          </a:p>
          <a:p>
            <a:pPr marL="0" indent="0">
              <a:buNone/>
            </a:pPr>
            <a:r>
              <a:rPr lang="en-IN" b="1" dirty="0"/>
              <a:t>Financial products</a:t>
            </a:r>
          </a:p>
          <a:p>
            <a:pPr marL="0" indent="0">
              <a:buNone/>
            </a:pPr>
            <a:r>
              <a:rPr lang="en-IN" dirty="0"/>
              <a:t>• Revolving lines of credit</a:t>
            </a:r>
          </a:p>
          <a:p>
            <a:pPr marL="0" indent="0">
              <a:buNone/>
            </a:pPr>
            <a:r>
              <a:rPr lang="en-IN" dirty="0"/>
              <a:t>• Merchant cash advances</a:t>
            </a:r>
          </a:p>
          <a:p>
            <a:pPr marL="0" indent="0">
              <a:buNone/>
            </a:pPr>
            <a:r>
              <a:rPr lang="en-US" dirty="0"/>
              <a:t>• Unsecured term loans (3–8 months)</a:t>
            </a:r>
            <a:endParaRPr lang="en-IN" dirty="0"/>
          </a:p>
        </p:txBody>
      </p:sp>
      <p:sp>
        <p:nvSpPr>
          <p:cNvPr id="4" name="Slide Number Placeholder 3"/>
          <p:cNvSpPr>
            <a:spLocks noGrp="1"/>
          </p:cNvSpPr>
          <p:nvPr>
            <p:ph type="sldNum" sz="quarter" idx="12"/>
          </p:nvPr>
        </p:nvSpPr>
        <p:spPr/>
        <p:txBody>
          <a:bodyPr/>
          <a:lstStyle/>
          <a:p>
            <a:fld id="{3FCAF691-C30B-4477-A4FB-AFF7F164B000}" type="slidenum">
              <a:rPr lang="en-IN" smtClean="0"/>
              <a:t>58</a:t>
            </a:fld>
            <a:endParaRPr lang="en-IN"/>
          </a:p>
        </p:txBody>
      </p:sp>
      <p:sp>
        <p:nvSpPr>
          <p:cNvPr id="5" name="Rectangle 4"/>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38555817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0" indent="0">
              <a:buNone/>
            </a:pPr>
            <a:r>
              <a:rPr lang="en-IN" b="1" dirty="0"/>
              <a:t>Processes</a:t>
            </a:r>
          </a:p>
          <a:p>
            <a:pPr marL="0" indent="0">
              <a:buNone/>
            </a:pPr>
            <a:r>
              <a:rPr lang="en-IN" dirty="0"/>
              <a:t>• Direct flow</a:t>
            </a:r>
          </a:p>
          <a:p>
            <a:pPr marL="0" indent="0">
              <a:buNone/>
            </a:pPr>
            <a:r>
              <a:rPr lang="en-IN" dirty="0"/>
              <a:t>• Mediated flow</a:t>
            </a:r>
          </a:p>
        </p:txBody>
      </p:sp>
      <p:sp>
        <p:nvSpPr>
          <p:cNvPr id="4" name="Slide Number Placeholder 3"/>
          <p:cNvSpPr>
            <a:spLocks noGrp="1"/>
          </p:cNvSpPr>
          <p:nvPr>
            <p:ph type="sldNum" sz="quarter" idx="12"/>
          </p:nvPr>
        </p:nvSpPr>
        <p:spPr/>
        <p:txBody>
          <a:bodyPr/>
          <a:lstStyle/>
          <a:p>
            <a:fld id="{3FCAF691-C30B-4477-A4FB-AFF7F164B000}" type="slidenum">
              <a:rPr lang="en-IN" smtClean="0"/>
              <a:t>59</a:t>
            </a:fld>
            <a:endParaRPr lang="en-IN"/>
          </a:p>
        </p:txBody>
      </p:sp>
      <p:sp>
        <p:nvSpPr>
          <p:cNvPr id="5" name="Rectangle 4"/>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4626710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3FCAF691-C30B-4477-A4FB-AFF7F164B000}" type="slidenum">
              <a:rPr lang="en-IN" smtClean="0"/>
              <a:t>6</a:t>
            </a:fld>
            <a:endParaRPr lang="en-IN"/>
          </a:p>
        </p:txBody>
      </p:sp>
      <p:pic>
        <p:nvPicPr>
          <p:cNvPr id="5" name="Picture 4"/>
          <p:cNvPicPr>
            <a:picLocks noChangeAspect="1"/>
          </p:cNvPicPr>
          <p:nvPr/>
        </p:nvPicPr>
        <p:blipFill>
          <a:blip r:embed="rId2"/>
          <a:stretch>
            <a:fillRect/>
          </a:stretch>
        </p:blipFill>
        <p:spPr>
          <a:xfrm>
            <a:off x="1684421" y="77002"/>
            <a:ext cx="5660363" cy="485113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25"/>
            <a:ext cx="724623" cy="819345"/>
          </a:xfrm>
          <a:prstGeom prst="rect">
            <a:avLst/>
          </a:prstGeom>
        </p:spPr>
      </p:pic>
      <p:sp>
        <p:nvSpPr>
          <p:cNvPr id="7" name="Rectangle 6"/>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34173177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A Business </a:t>
            </a:r>
            <a:r>
              <a:rPr lang="en-IN" b="1" dirty="0" smtClean="0"/>
              <a:t>Model : The </a:t>
            </a:r>
            <a:r>
              <a:rPr lang="en-IN" b="1" dirty="0"/>
              <a:t>Business Model Approach</a:t>
            </a:r>
            <a:br>
              <a:rPr lang="en-IN" b="1" dirty="0"/>
            </a:br>
            <a:endParaRPr lang="en-IN" dirty="0"/>
          </a:p>
        </p:txBody>
      </p:sp>
      <p:sp>
        <p:nvSpPr>
          <p:cNvPr id="3" name="Content Placeholder 2"/>
          <p:cNvSpPr>
            <a:spLocks noGrp="1"/>
          </p:cNvSpPr>
          <p:nvPr>
            <p:ph idx="1"/>
          </p:nvPr>
        </p:nvSpPr>
        <p:spPr/>
        <p:txBody>
          <a:bodyPr>
            <a:normAutofit fontScale="92500" lnSpcReduction="20000"/>
          </a:bodyPr>
          <a:lstStyle/>
          <a:p>
            <a:r>
              <a:rPr lang="en-US" dirty="0"/>
              <a:t>Every startup should address its focus toward nine important elements: </a:t>
            </a:r>
            <a:endParaRPr lang="en-US" dirty="0" smtClean="0"/>
          </a:p>
          <a:p>
            <a:r>
              <a:rPr lang="en-US" dirty="0" smtClean="0"/>
              <a:t>1</a:t>
            </a:r>
            <a:r>
              <a:rPr lang="en-US" dirty="0"/>
              <a:t>. Market—focus on targets </a:t>
            </a:r>
            <a:endParaRPr lang="en-US" dirty="0" smtClean="0"/>
          </a:p>
          <a:p>
            <a:r>
              <a:rPr lang="en-US" dirty="0" smtClean="0"/>
              <a:t>2</a:t>
            </a:r>
            <a:r>
              <a:rPr lang="en-US" dirty="0"/>
              <a:t>. Products and services—focus on value added </a:t>
            </a:r>
            <a:endParaRPr lang="en-US" dirty="0" smtClean="0"/>
          </a:p>
          <a:p>
            <a:r>
              <a:rPr lang="en-US" dirty="0" smtClean="0"/>
              <a:t>3</a:t>
            </a:r>
            <a:r>
              <a:rPr lang="en-US" dirty="0"/>
              <a:t>. Channels—focus on social and </a:t>
            </a:r>
            <a:r>
              <a:rPr lang="en-US" dirty="0" err="1" smtClean="0"/>
              <a:t>omnichannel</a:t>
            </a:r>
            <a:endParaRPr lang="en-US" dirty="0" smtClean="0"/>
          </a:p>
          <a:p>
            <a:r>
              <a:rPr lang="en-US" dirty="0"/>
              <a:t>4. Customer experience—focus on customer-centric </a:t>
            </a:r>
            <a:r>
              <a:rPr lang="en-US" dirty="0" smtClean="0"/>
              <a:t>approach</a:t>
            </a:r>
          </a:p>
          <a:p>
            <a:r>
              <a:rPr lang="en-US" dirty="0" smtClean="0"/>
              <a:t>5</a:t>
            </a:r>
            <a:r>
              <a:rPr lang="en-US" dirty="0"/>
              <a:t>. Revenue—focus on customer lifetime </a:t>
            </a:r>
            <a:r>
              <a:rPr lang="en-US" dirty="0" smtClean="0"/>
              <a:t>value</a:t>
            </a:r>
          </a:p>
          <a:p>
            <a:r>
              <a:rPr lang="en-US" dirty="0" smtClean="0"/>
              <a:t>6</a:t>
            </a:r>
            <a:r>
              <a:rPr lang="en-US" dirty="0"/>
              <a:t>. Processes and activities—focus on </a:t>
            </a:r>
            <a:r>
              <a:rPr lang="en-US" dirty="0" smtClean="0"/>
              <a:t>marketing</a:t>
            </a:r>
          </a:p>
          <a:p>
            <a:r>
              <a:rPr lang="en-US" dirty="0" smtClean="0"/>
              <a:t>7</a:t>
            </a:r>
            <a:r>
              <a:rPr lang="en-US" dirty="0"/>
              <a:t>. Resources and systems—focus on technology </a:t>
            </a:r>
            <a:endParaRPr lang="en-US" dirty="0" smtClean="0"/>
          </a:p>
          <a:p>
            <a:r>
              <a:rPr lang="en-US" dirty="0" smtClean="0"/>
              <a:t>8</a:t>
            </a:r>
            <a:r>
              <a:rPr lang="en-US" dirty="0"/>
              <a:t>. Partnership and collaboration—focus on financial </a:t>
            </a:r>
            <a:r>
              <a:rPr lang="en-US" dirty="0" smtClean="0"/>
              <a:t>institutions</a:t>
            </a:r>
          </a:p>
          <a:p>
            <a:r>
              <a:rPr lang="en-US" dirty="0" smtClean="0"/>
              <a:t>9</a:t>
            </a:r>
            <a:r>
              <a:rPr lang="en-US" dirty="0"/>
              <a:t>. Costs and investments—focus on risks</a:t>
            </a:r>
            <a:endParaRPr lang="en-IN" dirty="0"/>
          </a:p>
        </p:txBody>
      </p:sp>
      <p:sp>
        <p:nvSpPr>
          <p:cNvPr id="4" name="Slide Number Placeholder 3"/>
          <p:cNvSpPr>
            <a:spLocks noGrp="1"/>
          </p:cNvSpPr>
          <p:nvPr>
            <p:ph type="sldNum" sz="quarter" idx="12"/>
          </p:nvPr>
        </p:nvSpPr>
        <p:spPr/>
        <p:txBody>
          <a:bodyPr/>
          <a:lstStyle/>
          <a:p>
            <a:fld id="{3FCAF691-C30B-4477-A4FB-AFF7F164B000}" type="slidenum">
              <a:rPr lang="en-IN" smtClean="0"/>
              <a:t>60</a:t>
            </a:fld>
            <a:endParaRPr lang="en-IN"/>
          </a:p>
        </p:txBody>
      </p:sp>
      <p:sp>
        <p:nvSpPr>
          <p:cNvPr id="5" name="Rectangle 4"/>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351835224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a:t>
            </a:r>
            <a:endParaRPr lang="en-IN" dirty="0"/>
          </a:p>
        </p:txBody>
      </p:sp>
      <p:sp>
        <p:nvSpPr>
          <p:cNvPr id="3" name="Content Placeholder 2"/>
          <p:cNvSpPr>
            <a:spLocks noGrp="1"/>
          </p:cNvSpPr>
          <p:nvPr>
            <p:ph idx="1"/>
          </p:nvPr>
        </p:nvSpPr>
        <p:spPr/>
        <p:txBody>
          <a:bodyPr>
            <a:normAutofit/>
          </a:bodyPr>
          <a:lstStyle/>
          <a:p>
            <a:r>
              <a:rPr lang="en-US" sz="2800" dirty="0"/>
              <a:t>The market size of the Fintech sector is going to be worth </a:t>
            </a:r>
            <a:r>
              <a:rPr lang="en-US" sz="2800" u="sng" dirty="0">
                <a:hlinkClick r:id="rId2"/>
              </a:rPr>
              <a:t>US$26.5 trillion in 2022</a:t>
            </a:r>
            <a:r>
              <a:rPr lang="en-US" sz="2800" dirty="0" smtClean="0"/>
              <a:t>.</a:t>
            </a:r>
          </a:p>
          <a:p>
            <a:endParaRPr lang="en-IN" b="1" dirty="0"/>
          </a:p>
          <a:p>
            <a:endParaRPr lang="en-IN" sz="2800" dirty="0"/>
          </a:p>
        </p:txBody>
      </p:sp>
      <p:sp>
        <p:nvSpPr>
          <p:cNvPr id="4" name="Slide Number Placeholder 3"/>
          <p:cNvSpPr>
            <a:spLocks noGrp="1"/>
          </p:cNvSpPr>
          <p:nvPr>
            <p:ph type="sldNum" sz="quarter" idx="12"/>
          </p:nvPr>
        </p:nvSpPr>
        <p:spPr/>
        <p:txBody>
          <a:bodyPr/>
          <a:lstStyle/>
          <a:p>
            <a:fld id="{3FCAF691-C30B-4477-A4FB-AFF7F164B000}" type="slidenum">
              <a:rPr lang="en-IN" smtClean="0"/>
              <a:t>61</a:t>
            </a:fld>
            <a:endParaRPr lang="en-IN"/>
          </a:p>
        </p:txBody>
      </p:sp>
    </p:spTree>
    <p:extLst>
      <p:ext uri="{BB962C8B-B14F-4D97-AF65-F5344CB8AC3E}">
        <p14:creationId xmlns:p14="http://schemas.microsoft.com/office/powerpoint/2010/main" val="17837504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Invest in Fintech App Development in 2019-2020?</a:t>
            </a:r>
          </a:p>
        </p:txBody>
      </p:sp>
      <p:sp>
        <p:nvSpPr>
          <p:cNvPr id="3" name="Content Placeholder 2"/>
          <p:cNvSpPr>
            <a:spLocks noGrp="1"/>
          </p:cNvSpPr>
          <p:nvPr>
            <p:ph idx="1"/>
          </p:nvPr>
        </p:nvSpPr>
        <p:spPr/>
        <p:txBody>
          <a:bodyPr/>
          <a:lstStyle/>
          <a:p>
            <a:r>
              <a:rPr lang="en-IN" b="1" dirty="0" smtClean="0"/>
              <a:t>1.Easier </a:t>
            </a:r>
            <a:r>
              <a:rPr lang="en-IN" b="1" dirty="0"/>
              <a:t>Payment Process</a:t>
            </a:r>
          </a:p>
          <a:p>
            <a:r>
              <a:rPr lang="en-IN" b="1" dirty="0"/>
              <a:t>2.Evaluating Risks Effectively</a:t>
            </a:r>
          </a:p>
          <a:p>
            <a:r>
              <a:rPr lang="en-IN" b="1" dirty="0"/>
              <a:t>3.Faster Investment</a:t>
            </a:r>
          </a:p>
          <a:p>
            <a:r>
              <a:rPr lang="en-IN" b="1" dirty="0"/>
              <a:t>4.Lower Cost</a:t>
            </a:r>
          </a:p>
          <a:p>
            <a:endParaRPr lang="en-IN" dirty="0"/>
          </a:p>
        </p:txBody>
      </p:sp>
      <p:sp>
        <p:nvSpPr>
          <p:cNvPr id="4" name="Slide Number Placeholder 3"/>
          <p:cNvSpPr>
            <a:spLocks noGrp="1"/>
          </p:cNvSpPr>
          <p:nvPr>
            <p:ph type="sldNum" sz="quarter" idx="12"/>
          </p:nvPr>
        </p:nvSpPr>
        <p:spPr/>
        <p:txBody>
          <a:bodyPr/>
          <a:lstStyle/>
          <a:p>
            <a:fld id="{3FCAF691-C30B-4477-A4FB-AFF7F164B000}" type="slidenum">
              <a:rPr lang="en-IN" smtClean="0"/>
              <a:t>62</a:t>
            </a:fld>
            <a:endParaRPr lang="en-IN"/>
          </a:p>
        </p:txBody>
      </p:sp>
    </p:spTree>
    <p:extLst>
      <p:ext uri="{BB962C8B-B14F-4D97-AF65-F5344CB8AC3E}">
        <p14:creationId xmlns:p14="http://schemas.microsoft.com/office/powerpoint/2010/main" val="317089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Reasons That Make Fintech a Good Investment Avenue</a:t>
            </a:r>
            <a:r>
              <a:rPr lang="en-US" dirty="0"/>
              <a:t> </a:t>
            </a:r>
            <a:r>
              <a:rPr lang="en-US" b="1" dirty="0"/>
              <a:t/>
            </a:r>
            <a:br>
              <a:rPr lang="en-US" b="1" dirty="0"/>
            </a:br>
            <a:endParaRPr lang="en-IN" dirty="0"/>
          </a:p>
        </p:txBody>
      </p:sp>
      <p:sp>
        <p:nvSpPr>
          <p:cNvPr id="3" name="Content Placeholder 2"/>
          <p:cNvSpPr>
            <a:spLocks noGrp="1"/>
          </p:cNvSpPr>
          <p:nvPr>
            <p:ph idx="1"/>
          </p:nvPr>
        </p:nvSpPr>
        <p:spPr/>
        <p:txBody>
          <a:bodyPr/>
          <a:lstStyle/>
          <a:p>
            <a:r>
              <a:rPr lang="en-US" b="1" dirty="0" smtClean="0"/>
              <a:t>1</a:t>
            </a:r>
            <a:r>
              <a:rPr lang="en-US" b="1" dirty="0"/>
              <a:t>.  Fiat currency is becoming </a:t>
            </a:r>
            <a:r>
              <a:rPr lang="en-US" b="1" dirty="0" smtClean="0"/>
              <a:t>digital</a:t>
            </a:r>
          </a:p>
          <a:p>
            <a:r>
              <a:rPr lang="en-US" b="1" dirty="0"/>
              <a:t>2.  Data has become the new oil</a:t>
            </a:r>
          </a:p>
          <a:p>
            <a:r>
              <a:rPr lang="en-US" b="1" dirty="0"/>
              <a:t>3.  Your mobile is your wallet</a:t>
            </a:r>
          </a:p>
          <a:p>
            <a:r>
              <a:rPr lang="en-IN" b="1" dirty="0"/>
              <a:t>4.  The social </a:t>
            </a:r>
            <a:r>
              <a:rPr lang="en-IN" b="1" dirty="0" smtClean="0"/>
              <a:t>impact</a:t>
            </a:r>
          </a:p>
          <a:p>
            <a:r>
              <a:rPr lang="en-US" b="1" dirty="0"/>
              <a:t>5.  Fintech industry acquirers tend to have deep pockets</a:t>
            </a:r>
          </a:p>
          <a:p>
            <a:endParaRPr lang="en-IN" b="1" dirty="0"/>
          </a:p>
          <a:p>
            <a:endParaRPr lang="en-US" b="1" dirty="0"/>
          </a:p>
        </p:txBody>
      </p:sp>
      <p:sp>
        <p:nvSpPr>
          <p:cNvPr id="4" name="Slide Number Placeholder 3"/>
          <p:cNvSpPr>
            <a:spLocks noGrp="1"/>
          </p:cNvSpPr>
          <p:nvPr>
            <p:ph type="sldNum" sz="quarter" idx="12"/>
          </p:nvPr>
        </p:nvSpPr>
        <p:spPr/>
        <p:txBody>
          <a:bodyPr/>
          <a:lstStyle/>
          <a:p>
            <a:fld id="{3FCAF691-C30B-4477-A4FB-AFF7F164B000}" type="slidenum">
              <a:rPr lang="en-IN" smtClean="0"/>
              <a:t>63</a:t>
            </a:fld>
            <a:endParaRPr lang="en-IN"/>
          </a:p>
        </p:txBody>
      </p:sp>
    </p:spTree>
    <p:extLst>
      <p:ext uri="{BB962C8B-B14F-4D97-AF65-F5344CB8AC3E}">
        <p14:creationId xmlns:p14="http://schemas.microsoft.com/office/powerpoint/2010/main" val="7409747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a:t>FinTech</a:t>
            </a:r>
            <a:r>
              <a:rPr lang="en-US" b="1" dirty="0"/>
              <a:t> App Development Trends for 2020 &amp; Beyond</a:t>
            </a:r>
            <a:br>
              <a:rPr lang="en-US" b="1" dirty="0"/>
            </a:br>
            <a:endParaRPr lang="en-IN" dirty="0"/>
          </a:p>
        </p:txBody>
      </p:sp>
      <p:sp>
        <p:nvSpPr>
          <p:cNvPr id="3" name="Content Placeholder 2"/>
          <p:cNvSpPr>
            <a:spLocks noGrp="1"/>
          </p:cNvSpPr>
          <p:nvPr>
            <p:ph idx="1"/>
          </p:nvPr>
        </p:nvSpPr>
        <p:spPr/>
        <p:txBody>
          <a:bodyPr>
            <a:normAutofit lnSpcReduction="10000"/>
          </a:bodyPr>
          <a:lstStyle/>
          <a:p>
            <a:pPr algn="just"/>
            <a:r>
              <a:rPr lang="en-US" dirty="0" smtClean="0"/>
              <a:t>There </a:t>
            </a:r>
            <a:r>
              <a:rPr lang="en-US" dirty="0"/>
              <a:t>are a number of technologies and trends that will become more apparent in Fintech realm in 2019-2020 and foster innovation in different business verticals. Such as –</a:t>
            </a:r>
          </a:p>
          <a:p>
            <a:pPr algn="just"/>
            <a:r>
              <a:rPr lang="en-US" b="1" dirty="0"/>
              <a:t>1.Blockchain will Become a Prominent Part of Fintech Strategy</a:t>
            </a:r>
          </a:p>
          <a:p>
            <a:pPr algn="just"/>
            <a:r>
              <a:rPr lang="en-US" b="1" dirty="0"/>
              <a:t>2.AI will Enhance Financial Consumer Strategy</a:t>
            </a:r>
          </a:p>
          <a:p>
            <a:pPr algn="just"/>
            <a:r>
              <a:rPr lang="en-US" b="1" dirty="0"/>
              <a:t>3.New Payment Solutions will be </a:t>
            </a:r>
            <a:r>
              <a:rPr lang="en-US" b="1" dirty="0" smtClean="0"/>
              <a:t>Introduced</a:t>
            </a:r>
          </a:p>
          <a:p>
            <a:pPr algn="just"/>
            <a:r>
              <a:rPr lang="en-US" b="1" dirty="0"/>
              <a:t>4.CyberSecurity will Get More Attention</a:t>
            </a:r>
          </a:p>
          <a:p>
            <a:pPr algn="just"/>
            <a:r>
              <a:rPr lang="en-US" b="1" dirty="0"/>
              <a:t>5.Digital-Only Banks will Gain Momentum</a:t>
            </a:r>
          </a:p>
          <a:p>
            <a:pPr algn="just"/>
            <a:r>
              <a:rPr lang="en-US" b="1" dirty="0"/>
              <a:t>6.Higher Investment Will be Made in Fintech</a:t>
            </a:r>
          </a:p>
          <a:p>
            <a:pPr algn="just"/>
            <a:endParaRPr lang="en-US" b="1" dirty="0"/>
          </a:p>
          <a:p>
            <a:pPr algn="just"/>
            <a:endParaRPr lang="en-IN" dirty="0"/>
          </a:p>
        </p:txBody>
      </p:sp>
      <p:sp>
        <p:nvSpPr>
          <p:cNvPr id="4" name="Slide Number Placeholder 3"/>
          <p:cNvSpPr>
            <a:spLocks noGrp="1"/>
          </p:cNvSpPr>
          <p:nvPr>
            <p:ph type="sldNum" sz="quarter" idx="12"/>
          </p:nvPr>
        </p:nvSpPr>
        <p:spPr/>
        <p:txBody>
          <a:bodyPr/>
          <a:lstStyle/>
          <a:p>
            <a:fld id="{3FCAF691-C30B-4477-A4FB-AFF7F164B000}" type="slidenum">
              <a:rPr lang="en-IN" smtClean="0"/>
              <a:t>64</a:t>
            </a:fld>
            <a:endParaRPr lang="en-IN"/>
          </a:p>
        </p:txBody>
      </p:sp>
    </p:spTree>
    <p:extLst>
      <p:ext uri="{BB962C8B-B14F-4D97-AF65-F5344CB8AC3E}">
        <p14:creationId xmlns:p14="http://schemas.microsoft.com/office/powerpoint/2010/main" val="157186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9 Most Important Elements of a Business</a:t>
            </a:r>
            <a:r>
              <a:rPr lang="en-US" dirty="0"/>
              <a:t> </a:t>
            </a:r>
            <a:endParaRPr lang="en-IN" dirty="0"/>
          </a:p>
        </p:txBody>
      </p:sp>
      <p:sp>
        <p:nvSpPr>
          <p:cNvPr id="4" name="Slide Number Placeholder 3"/>
          <p:cNvSpPr>
            <a:spLocks noGrp="1"/>
          </p:cNvSpPr>
          <p:nvPr>
            <p:ph type="sldNum" sz="quarter" idx="12"/>
          </p:nvPr>
        </p:nvSpPr>
        <p:spPr/>
        <p:txBody>
          <a:bodyPr/>
          <a:lstStyle/>
          <a:p>
            <a:fld id="{3FCAF691-C30B-4477-A4FB-AFF7F164B000}" type="slidenum">
              <a:rPr lang="en-IN" smtClean="0"/>
              <a:t>65</a:t>
            </a:fld>
            <a:endParaRPr lang="en-IN"/>
          </a:p>
        </p:txBody>
      </p:sp>
      <p:pic>
        <p:nvPicPr>
          <p:cNvPr id="2050" name="Picture 2" descr="customer development matrix"/>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47800" y="1154112"/>
            <a:ext cx="6011333" cy="388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3004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628650" y="499533"/>
            <a:ext cx="7886700" cy="4133190"/>
          </a:xfrm>
        </p:spPr>
        <p:txBody>
          <a:bodyPr>
            <a:normAutofit/>
          </a:bodyPr>
          <a:lstStyle/>
          <a:p>
            <a:pPr algn="just"/>
            <a:r>
              <a:rPr lang="en-US" b="1" dirty="0"/>
              <a:t>1. Value Proposition:</a:t>
            </a:r>
            <a:r>
              <a:rPr lang="en-US" dirty="0"/>
              <a:t> the product/service, its features and benefits or uniqueness vs. competition; size of the market opportunity; </a:t>
            </a:r>
            <a:r>
              <a:rPr lang="en-US" dirty="0" smtClean="0"/>
              <a:t> customer feedback early.</a:t>
            </a:r>
            <a:r>
              <a:rPr lang="en-US" dirty="0"/>
              <a:t> </a:t>
            </a:r>
          </a:p>
          <a:p>
            <a:pPr algn="just"/>
            <a:r>
              <a:rPr lang="en-US" b="1" dirty="0"/>
              <a:t>2. Customer Segments:</a:t>
            </a:r>
            <a:r>
              <a:rPr lang="en-US" dirty="0"/>
              <a:t> who your customer is and what problems the product solves </a:t>
            </a:r>
            <a:r>
              <a:rPr lang="en-US" dirty="0" smtClean="0"/>
              <a:t>.</a:t>
            </a:r>
            <a:endParaRPr lang="en-US" dirty="0"/>
          </a:p>
          <a:p>
            <a:pPr algn="just"/>
            <a:r>
              <a:rPr lang="en-US" b="1" dirty="0"/>
              <a:t>3. Channels:</a:t>
            </a:r>
            <a:r>
              <a:rPr lang="en-US" dirty="0"/>
              <a:t> how you’ll distribute and sell your </a:t>
            </a:r>
            <a:r>
              <a:rPr lang="en-US" dirty="0" smtClean="0"/>
              <a:t>product.</a:t>
            </a:r>
            <a:r>
              <a:rPr lang="en-US" dirty="0"/>
              <a:t> </a:t>
            </a:r>
          </a:p>
          <a:p>
            <a:pPr algn="just"/>
            <a:r>
              <a:rPr lang="en-US" b="1" dirty="0"/>
              <a:t>4. Customer Relationships:</a:t>
            </a:r>
            <a:r>
              <a:rPr lang="en-US" dirty="0"/>
              <a:t> how you’ll create demand </a:t>
            </a:r>
            <a:r>
              <a:rPr lang="en-US" dirty="0" smtClean="0"/>
              <a:t>.</a:t>
            </a:r>
            <a:endParaRPr lang="en-US" dirty="0"/>
          </a:p>
          <a:p>
            <a:pPr algn="just"/>
            <a:r>
              <a:rPr lang="en-US" b="1" dirty="0"/>
              <a:t>5. Cost Structure:</a:t>
            </a:r>
            <a:r>
              <a:rPr lang="en-US" dirty="0"/>
              <a:t> the fixed and variable costs required to operate your business </a:t>
            </a:r>
            <a:r>
              <a:rPr lang="en-US" dirty="0" smtClean="0"/>
              <a:t>.</a:t>
            </a:r>
            <a:endParaRPr lang="en-US" dirty="0"/>
          </a:p>
        </p:txBody>
      </p:sp>
      <p:sp>
        <p:nvSpPr>
          <p:cNvPr id="4" name="Slide Number Placeholder 3"/>
          <p:cNvSpPr>
            <a:spLocks noGrp="1"/>
          </p:cNvSpPr>
          <p:nvPr>
            <p:ph type="sldNum" sz="quarter" idx="12"/>
          </p:nvPr>
        </p:nvSpPr>
        <p:spPr/>
        <p:txBody>
          <a:bodyPr/>
          <a:lstStyle/>
          <a:p>
            <a:fld id="{3FCAF691-C30B-4477-A4FB-AFF7F164B000}" type="slidenum">
              <a:rPr lang="en-IN" smtClean="0"/>
              <a:t>66</a:t>
            </a:fld>
            <a:endParaRPr lang="en-IN"/>
          </a:p>
        </p:txBody>
      </p:sp>
    </p:spTree>
    <p:extLst>
      <p:ext uri="{BB962C8B-B14F-4D97-AF65-F5344CB8AC3E}">
        <p14:creationId xmlns:p14="http://schemas.microsoft.com/office/powerpoint/2010/main" val="12438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b="1" dirty="0"/>
              <a:t>6. Key Activities:</a:t>
            </a:r>
            <a:r>
              <a:rPr lang="en-US" dirty="0"/>
              <a:t> the tasks the company must perform to </a:t>
            </a:r>
            <a:r>
              <a:rPr lang="en-US" dirty="0" smtClean="0"/>
              <a:t>succeed.</a:t>
            </a:r>
            <a:r>
              <a:rPr lang="en-US" dirty="0"/>
              <a:t> </a:t>
            </a:r>
          </a:p>
          <a:p>
            <a:pPr algn="just"/>
            <a:r>
              <a:rPr lang="en-US" b="1" dirty="0"/>
              <a:t>7. Key Resources: </a:t>
            </a:r>
            <a:r>
              <a:rPr lang="en-US" dirty="0"/>
              <a:t>suppliers, commodities, or other essential elements of the business </a:t>
            </a:r>
            <a:r>
              <a:rPr lang="en-US" dirty="0" smtClean="0"/>
              <a:t>.</a:t>
            </a:r>
            <a:endParaRPr lang="en-US" dirty="0"/>
          </a:p>
          <a:p>
            <a:pPr algn="just"/>
            <a:r>
              <a:rPr lang="en-US" b="1" dirty="0"/>
              <a:t>8. Key Partners:</a:t>
            </a:r>
            <a:r>
              <a:rPr lang="en-US" dirty="0"/>
              <a:t> other enterprises essential to success of the business </a:t>
            </a:r>
            <a:r>
              <a:rPr lang="en-US" dirty="0" smtClean="0"/>
              <a:t>.</a:t>
            </a:r>
            <a:endParaRPr lang="en-US" dirty="0"/>
          </a:p>
          <a:p>
            <a:pPr algn="just"/>
            <a:r>
              <a:rPr lang="en-US" b="1" dirty="0"/>
              <a:t>9. Revenue Streams:</a:t>
            </a:r>
            <a:r>
              <a:rPr lang="en-US" dirty="0"/>
              <a:t> revenue and profit sources and </a:t>
            </a:r>
            <a:r>
              <a:rPr lang="en-US" dirty="0" smtClean="0"/>
              <a:t>size.</a:t>
            </a:r>
            <a:r>
              <a:rPr lang="en-US" dirty="0"/>
              <a:t> </a:t>
            </a:r>
          </a:p>
        </p:txBody>
      </p:sp>
      <p:sp>
        <p:nvSpPr>
          <p:cNvPr id="4" name="Slide Number Placeholder 3"/>
          <p:cNvSpPr>
            <a:spLocks noGrp="1"/>
          </p:cNvSpPr>
          <p:nvPr>
            <p:ph type="sldNum" sz="quarter" idx="12"/>
          </p:nvPr>
        </p:nvSpPr>
        <p:spPr/>
        <p:txBody>
          <a:bodyPr/>
          <a:lstStyle/>
          <a:p>
            <a:fld id="{3FCAF691-C30B-4477-A4FB-AFF7F164B000}" type="slidenum">
              <a:rPr lang="en-IN" smtClean="0"/>
              <a:t>67</a:t>
            </a:fld>
            <a:endParaRPr lang="en-IN"/>
          </a:p>
        </p:txBody>
      </p:sp>
    </p:spTree>
    <p:extLst>
      <p:ext uri="{BB962C8B-B14F-4D97-AF65-F5344CB8AC3E}">
        <p14:creationId xmlns:p14="http://schemas.microsoft.com/office/powerpoint/2010/main" val="233365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26634" y="1268016"/>
            <a:ext cx="6464300" cy="3636169"/>
          </a:xfrm>
        </p:spPr>
      </p:pic>
      <p:sp>
        <p:nvSpPr>
          <p:cNvPr id="4" name="Slide Number Placeholder 3"/>
          <p:cNvSpPr>
            <a:spLocks noGrp="1"/>
          </p:cNvSpPr>
          <p:nvPr>
            <p:ph type="sldNum" sz="quarter" idx="12"/>
          </p:nvPr>
        </p:nvSpPr>
        <p:spPr/>
        <p:txBody>
          <a:bodyPr/>
          <a:lstStyle/>
          <a:p>
            <a:fld id="{3FCAF691-C30B-4477-A4FB-AFF7F164B000}" type="slidenum">
              <a:rPr lang="en-IN" smtClean="0"/>
              <a:t>68</a:t>
            </a:fld>
            <a:endParaRPr lang="en-IN"/>
          </a:p>
        </p:txBody>
      </p:sp>
      <p:sp>
        <p:nvSpPr>
          <p:cNvPr id="5" name="AutoShape 2" descr="9 Most Important Elements of Every Start-up"/>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27653748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3FCAF691-C30B-4477-A4FB-AFF7F164B000}" type="slidenum">
              <a:rPr lang="en-IN" smtClean="0"/>
              <a:t>69</a:t>
            </a:fld>
            <a:endParaRPr lang="en-IN"/>
          </a:p>
        </p:txBody>
      </p:sp>
      <p:pic>
        <p:nvPicPr>
          <p:cNvPr id="5" name="Picture 4"/>
          <p:cNvPicPr>
            <a:picLocks noChangeAspect="1"/>
          </p:cNvPicPr>
          <p:nvPr/>
        </p:nvPicPr>
        <p:blipFill>
          <a:blip r:embed="rId2"/>
          <a:stretch>
            <a:fillRect/>
          </a:stretch>
        </p:blipFill>
        <p:spPr>
          <a:xfrm>
            <a:off x="1171575" y="666750"/>
            <a:ext cx="6800850" cy="3810000"/>
          </a:xfrm>
          <a:prstGeom prst="rect">
            <a:avLst/>
          </a:prstGeom>
        </p:spPr>
      </p:pic>
    </p:spTree>
    <p:extLst>
      <p:ext uri="{BB962C8B-B14F-4D97-AF65-F5344CB8AC3E}">
        <p14:creationId xmlns:p14="http://schemas.microsoft.com/office/powerpoint/2010/main" val="21053237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3FCAF691-C30B-4477-A4FB-AFF7F164B000}" type="slidenum">
              <a:rPr lang="en-IN" smtClean="0"/>
              <a:t>7</a:t>
            </a:fld>
            <a:endParaRPr lang="en-IN"/>
          </a:p>
        </p:txBody>
      </p:sp>
      <p:pic>
        <p:nvPicPr>
          <p:cNvPr id="5" name="Picture 4"/>
          <p:cNvPicPr>
            <a:picLocks noChangeAspect="1"/>
          </p:cNvPicPr>
          <p:nvPr/>
        </p:nvPicPr>
        <p:blipFill>
          <a:blip r:embed="rId2"/>
          <a:stretch>
            <a:fillRect/>
          </a:stretch>
        </p:blipFill>
        <p:spPr>
          <a:xfrm>
            <a:off x="2421775" y="273844"/>
            <a:ext cx="4036175" cy="435362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7" name="Rectangle 6"/>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91532330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3FCAF691-C30B-4477-A4FB-AFF7F164B000}" type="slidenum">
              <a:rPr lang="en-IN" smtClean="0"/>
              <a:t>70</a:t>
            </a:fld>
            <a:endParaRPr lang="en-IN"/>
          </a:p>
        </p:txBody>
      </p:sp>
      <p:pic>
        <p:nvPicPr>
          <p:cNvPr id="6" name="Picture 5"/>
          <p:cNvPicPr>
            <a:picLocks noChangeAspect="1"/>
          </p:cNvPicPr>
          <p:nvPr/>
        </p:nvPicPr>
        <p:blipFill>
          <a:blip r:embed="rId2"/>
          <a:stretch>
            <a:fillRect/>
          </a:stretch>
        </p:blipFill>
        <p:spPr>
          <a:xfrm rot="5400000">
            <a:off x="2152744" y="-453662"/>
            <a:ext cx="3896613" cy="6345802"/>
          </a:xfrm>
          <a:prstGeom prst="rect">
            <a:avLst/>
          </a:prstGeom>
        </p:spPr>
      </p:pic>
    </p:spTree>
    <p:extLst>
      <p:ext uri="{BB962C8B-B14F-4D97-AF65-F5344CB8AC3E}">
        <p14:creationId xmlns:p14="http://schemas.microsoft.com/office/powerpoint/2010/main" val="340009351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3FCAF691-C30B-4477-A4FB-AFF7F164B000}" type="slidenum">
              <a:rPr lang="en-IN" smtClean="0"/>
              <a:t>71</a:t>
            </a:fld>
            <a:endParaRPr lang="en-IN"/>
          </a:p>
        </p:txBody>
      </p:sp>
      <p:pic>
        <p:nvPicPr>
          <p:cNvPr id="5" name="Picture 4"/>
          <p:cNvPicPr>
            <a:picLocks noChangeAspect="1"/>
          </p:cNvPicPr>
          <p:nvPr/>
        </p:nvPicPr>
        <p:blipFill>
          <a:blip r:embed="rId2"/>
          <a:stretch>
            <a:fillRect/>
          </a:stretch>
        </p:blipFill>
        <p:spPr>
          <a:xfrm rot="5400000">
            <a:off x="2081890" y="-1291579"/>
            <a:ext cx="4446822" cy="7577668"/>
          </a:xfrm>
          <a:prstGeom prst="rect">
            <a:avLst/>
          </a:prstGeom>
        </p:spPr>
      </p:pic>
    </p:spTree>
    <p:extLst>
      <p:ext uri="{BB962C8B-B14F-4D97-AF65-F5344CB8AC3E}">
        <p14:creationId xmlns:p14="http://schemas.microsoft.com/office/powerpoint/2010/main" val="325823939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47500" lnSpcReduction="20000"/>
          </a:bodyPr>
          <a:lstStyle/>
          <a:p>
            <a:r>
              <a:rPr lang="en-US" dirty="0"/>
              <a:t>survey has found that the top</a:t>
            </a:r>
          </a:p>
          <a:p>
            <a:r>
              <a:rPr lang="en-US" dirty="0"/>
              <a:t>five elements influencing loyalty in consumer banking are (</a:t>
            </a:r>
            <a:r>
              <a:rPr lang="en-US" dirty="0" err="1"/>
              <a:t>Almquist</a:t>
            </a:r>
            <a:endParaRPr lang="en-US" dirty="0"/>
          </a:p>
          <a:p>
            <a:r>
              <a:rPr lang="en-IN" dirty="0"/>
              <a:t>et al. 2016):</a:t>
            </a:r>
          </a:p>
          <a:p>
            <a:r>
              <a:rPr lang="en-IN" dirty="0"/>
              <a:t>• Assure quality</a:t>
            </a:r>
          </a:p>
          <a:p>
            <a:r>
              <a:rPr lang="en-IN" dirty="0"/>
              <a:t>• Provides access</a:t>
            </a:r>
          </a:p>
          <a:p>
            <a:r>
              <a:rPr lang="en-IN" dirty="0"/>
              <a:t>• Continue tradition</a:t>
            </a:r>
          </a:p>
          <a:p>
            <a:r>
              <a:rPr lang="en-IN" dirty="0"/>
              <a:t>• Avoids hassles</a:t>
            </a:r>
          </a:p>
          <a:p>
            <a:r>
              <a:rPr lang="en-IN" dirty="0"/>
              <a:t>• Reduces anxiety</a:t>
            </a:r>
          </a:p>
          <a:p>
            <a:r>
              <a:rPr lang="en-US" dirty="0"/>
              <a:t>In the case of auto insurance, the survey found that the following elements</a:t>
            </a:r>
          </a:p>
          <a:p>
            <a:r>
              <a:rPr lang="en-IN" dirty="0"/>
              <a:t>influence loyalty (</a:t>
            </a:r>
            <a:r>
              <a:rPr lang="en-IN" dirty="0" err="1"/>
              <a:t>Almquist</a:t>
            </a:r>
            <a:r>
              <a:rPr lang="en-IN" dirty="0"/>
              <a:t> et al. 2016):</a:t>
            </a:r>
          </a:p>
          <a:p>
            <a:r>
              <a:rPr lang="en-IN" dirty="0"/>
              <a:t>• Assure quality</a:t>
            </a:r>
          </a:p>
          <a:p>
            <a:r>
              <a:rPr lang="en-IN" dirty="0"/>
              <a:t>• Reduces anxiety</a:t>
            </a:r>
          </a:p>
          <a:p>
            <a:r>
              <a:rPr lang="en-IN" dirty="0"/>
              <a:t>• Reduces cost</a:t>
            </a:r>
          </a:p>
          <a:p>
            <a:r>
              <a:rPr lang="en-IN" dirty="0"/>
              <a:t>• Provides access</a:t>
            </a:r>
          </a:p>
          <a:p>
            <a:r>
              <a:rPr lang="en-IN" dirty="0"/>
              <a:t>• Provide variety</a:t>
            </a:r>
          </a:p>
        </p:txBody>
      </p:sp>
      <p:sp>
        <p:nvSpPr>
          <p:cNvPr id="4" name="Slide Number Placeholder 3"/>
          <p:cNvSpPr>
            <a:spLocks noGrp="1"/>
          </p:cNvSpPr>
          <p:nvPr>
            <p:ph type="sldNum" sz="quarter" idx="12"/>
          </p:nvPr>
        </p:nvSpPr>
        <p:spPr/>
        <p:txBody>
          <a:bodyPr/>
          <a:lstStyle/>
          <a:p>
            <a:fld id="{3FCAF691-C30B-4477-A4FB-AFF7F164B000}" type="slidenum">
              <a:rPr lang="en-IN" smtClean="0"/>
              <a:t>72</a:t>
            </a:fld>
            <a:endParaRPr lang="en-IN"/>
          </a:p>
        </p:txBody>
      </p:sp>
      <p:sp>
        <p:nvSpPr>
          <p:cNvPr id="5" name="Rectangle 4"/>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191311370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an effective marketing plan</a:t>
            </a:r>
            <a:endParaRPr lang="en-IN" dirty="0"/>
          </a:p>
        </p:txBody>
      </p:sp>
      <p:pic>
        <p:nvPicPr>
          <p:cNvPr id="5" name="Content Placeholder 4"/>
          <p:cNvPicPr>
            <a:picLocks noGrp="1" noChangeAspect="1"/>
          </p:cNvPicPr>
          <p:nvPr>
            <p:ph idx="1"/>
          </p:nvPr>
        </p:nvPicPr>
        <p:blipFill>
          <a:blip r:embed="rId2"/>
          <a:stretch>
            <a:fillRect/>
          </a:stretch>
        </p:blipFill>
        <p:spPr>
          <a:xfrm>
            <a:off x="2693133" y="1370013"/>
            <a:ext cx="3757734" cy="3262312"/>
          </a:xfrm>
          <a:prstGeom prst="rect">
            <a:avLst/>
          </a:prstGeom>
        </p:spPr>
      </p:pic>
      <p:sp>
        <p:nvSpPr>
          <p:cNvPr id="4" name="Slide Number Placeholder 3"/>
          <p:cNvSpPr>
            <a:spLocks noGrp="1"/>
          </p:cNvSpPr>
          <p:nvPr>
            <p:ph type="sldNum" sz="quarter" idx="12"/>
          </p:nvPr>
        </p:nvSpPr>
        <p:spPr/>
        <p:txBody>
          <a:bodyPr/>
          <a:lstStyle/>
          <a:p>
            <a:fld id="{3FCAF691-C30B-4477-A4FB-AFF7F164B000}" type="slidenum">
              <a:rPr lang="en-IN" smtClean="0"/>
              <a:t>73</a:t>
            </a:fld>
            <a:endParaRPr lang="en-IN"/>
          </a:p>
        </p:txBody>
      </p:sp>
    </p:spTree>
    <p:extLst>
      <p:ext uri="{BB962C8B-B14F-4D97-AF65-F5344CB8AC3E}">
        <p14:creationId xmlns:p14="http://schemas.microsoft.com/office/powerpoint/2010/main" val="33372012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457201" y="273844"/>
            <a:ext cx="8187266" cy="4869656"/>
          </a:xfrm>
        </p:spPr>
        <p:txBody>
          <a:bodyPr>
            <a:normAutofit fontScale="92500" lnSpcReduction="10000"/>
          </a:bodyPr>
          <a:lstStyle/>
          <a:p>
            <a:pPr algn="just"/>
            <a:r>
              <a:rPr lang="en-US" dirty="0"/>
              <a:t>Big Data Analytics: New software products and tools have entered the market, making Big Data (both structured and unstructured) far more accessible, even for little startups. </a:t>
            </a:r>
            <a:endParaRPr lang="en-US" dirty="0" smtClean="0"/>
          </a:p>
          <a:p>
            <a:pPr algn="just"/>
            <a:r>
              <a:rPr lang="en-US" dirty="0" smtClean="0"/>
              <a:t>2</a:t>
            </a:r>
            <a:r>
              <a:rPr lang="en-US" dirty="0"/>
              <a:t>. Open data: Data publicly available with no restrictions from ownership, patents and copyrights </a:t>
            </a:r>
            <a:endParaRPr lang="en-US" dirty="0" smtClean="0"/>
          </a:p>
          <a:p>
            <a:pPr algn="just"/>
            <a:r>
              <a:rPr lang="en-US" dirty="0" smtClean="0"/>
              <a:t>3</a:t>
            </a:r>
            <a:r>
              <a:rPr lang="en-US" dirty="0"/>
              <a:t>. The other 3 Cs: Customized Customer Content. This is about putting in action marketing </a:t>
            </a:r>
            <a:r>
              <a:rPr lang="en-US" dirty="0" smtClean="0"/>
              <a:t>promotions </a:t>
            </a:r>
            <a:r>
              <a:rPr lang="en-US" dirty="0"/>
              <a:t>leveraging on social media channels. </a:t>
            </a:r>
            <a:endParaRPr lang="en-US" dirty="0" smtClean="0"/>
          </a:p>
          <a:p>
            <a:pPr algn="just"/>
            <a:r>
              <a:rPr lang="en-US" dirty="0" smtClean="0"/>
              <a:t>Accenture’s </a:t>
            </a:r>
            <a:r>
              <a:rPr lang="en-US" dirty="0"/>
              <a:t>Banking blog is an example of how this can have a great impact on the company’s lead </a:t>
            </a:r>
            <a:r>
              <a:rPr lang="en-US" dirty="0" smtClean="0"/>
              <a:t>generation. Marketing </a:t>
            </a:r>
            <a:r>
              <a:rPr lang="en-US" dirty="0"/>
              <a:t>Plan Big Data </a:t>
            </a:r>
            <a:r>
              <a:rPr lang="en-US" dirty="0" smtClean="0"/>
              <a:t>Analytics </a:t>
            </a:r>
            <a:r>
              <a:rPr lang="en-US" dirty="0"/>
              <a:t>Content </a:t>
            </a:r>
            <a:r>
              <a:rPr lang="en-US" dirty="0" smtClean="0"/>
              <a:t>Marketing Relational Marketing </a:t>
            </a:r>
            <a:r>
              <a:rPr lang="en-US" dirty="0"/>
              <a:t>Open Data Fig. 3.8 Components of an effective marketing plan </a:t>
            </a:r>
            <a:endParaRPr lang="en-US" dirty="0" smtClean="0"/>
          </a:p>
          <a:p>
            <a:pPr algn="just"/>
            <a:r>
              <a:rPr lang="en-US" dirty="0" smtClean="0"/>
              <a:t>4</a:t>
            </a:r>
            <a:r>
              <a:rPr lang="en-US" dirty="0"/>
              <a:t>. Relational marketing: The primary objective of a company should be the construction of loyal and long-term relationships with its customers. This task can also be accomplished by leveraging on social media channels, Big Data Analytics, and technology. The importance of customer knowledge management is particularly important both for the consumer and in the business financial market (Cui and Wu 2016).</a:t>
            </a:r>
            <a:endParaRPr lang="en-IN" dirty="0"/>
          </a:p>
        </p:txBody>
      </p:sp>
      <p:sp>
        <p:nvSpPr>
          <p:cNvPr id="4" name="Slide Number Placeholder 3"/>
          <p:cNvSpPr>
            <a:spLocks noGrp="1"/>
          </p:cNvSpPr>
          <p:nvPr>
            <p:ph type="sldNum" sz="quarter" idx="12"/>
          </p:nvPr>
        </p:nvSpPr>
        <p:spPr/>
        <p:txBody>
          <a:bodyPr/>
          <a:lstStyle/>
          <a:p>
            <a:fld id="{3FCAF691-C30B-4477-A4FB-AFF7F164B000}" type="slidenum">
              <a:rPr lang="en-IN" smtClean="0"/>
              <a:t>74</a:t>
            </a:fld>
            <a:endParaRPr lang="en-IN"/>
          </a:p>
        </p:txBody>
      </p:sp>
    </p:spTree>
    <p:extLst>
      <p:ext uri="{BB962C8B-B14F-4D97-AF65-F5344CB8AC3E}">
        <p14:creationId xmlns:p14="http://schemas.microsoft.com/office/powerpoint/2010/main" val="196734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92600"/>
            <a:ext cx="9144000" cy="350996"/>
          </a:xfrm>
          <a:custGeom>
            <a:avLst/>
            <a:gdLst/>
            <a:ahLst/>
            <a:cxnLst/>
            <a:rect l="l" t="t" r="r" b="b"/>
            <a:pathLst>
              <a:path w="12192000" h="467995">
                <a:moveTo>
                  <a:pt x="0" y="467868"/>
                </a:moveTo>
                <a:lnTo>
                  <a:pt x="12192000" y="467868"/>
                </a:lnTo>
                <a:lnTo>
                  <a:pt x="12192000" y="0"/>
                </a:lnTo>
                <a:lnTo>
                  <a:pt x="0" y="0"/>
                </a:lnTo>
                <a:lnTo>
                  <a:pt x="0" y="467868"/>
                </a:lnTo>
                <a:close/>
              </a:path>
            </a:pathLst>
          </a:custGeom>
          <a:ln w="3175">
            <a:solidFill>
              <a:srgbClr val="D9D9D9"/>
            </a:solidFill>
          </a:ln>
        </p:spPr>
        <p:txBody>
          <a:bodyPr wrap="square" lIns="0" tIns="0" rIns="0" bIns="0" rtlCol="0"/>
          <a:lstStyle/>
          <a:p>
            <a:endParaRPr sz="1050"/>
          </a:p>
        </p:txBody>
      </p:sp>
      <p:sp>
        <p:nvSpPr>
          <p:cNvPr id="3" name="object 3"/>
          <p:cNvSpPr txBox="1">
            <a:spLocks noGrp="1"/>
          </p:cNvSpPr>
          <p:nvPr>
            <p:ph type="title"/>
          </p:nvPr>
        </p:nvSpPr>
        <p:spPr>
          <a:xfrm>
            <a:off x="882243" y="1773822"/>
            <a:ext cx="7440930" cy="1408880"/>
          </a:xfrm>
          <a:prstGeom prst="rect">
            <a:avLst/>
          </a:prstGeom>
        </p:spPr>
        <p:txBody>
          <a:bodyPr vert="horz" wrap="square" lIns="0" tIns="125254" rIns="0" bIns="0" rtlCol="0" anchor="ctr">
            <a:spAutoFit/>
          </a:bodyPr>
          <a:lstStyle/>
          <a:p>
            <a:pPr marL="9525" marR="3810">
              <a:lnSpc>
                <a:spcPts val="5048"/>
              </a:lnSpc>
              <a:spcBef>
                <a:spcPts val="986"/>
              </a:spcBef>
              <a:tabLst>
                <a:tab pos="7430929" algn="l"/>
              </a:tabLst>
            </a:pPr>
            <a:r>
              <a:rPr sz="4950" spc="-34" dirty="0"/>
              <a:t>Don’t </a:t>
            </a:r>
            <a:r>
              <a:rPr sz="4950" spc="-26" dirty="0"/>
              <a:t>ask </a:t>
            </a:r>
            <a:r>
              <a:rPr sz="4950" spc="-41" dirty="0"/>
              <a:t>what </a:t>
            </a:r>
            <a:r>
              <a:rPr sz="4950" spc="-98" dirty="0"/>
              <a:t>FinTech </a:t>
            </a:r>
            <a:r>
              <a:rPr sz="4950" spc="-41" dirty="0"/>
              <a:t>can  </a:t>
            </a:r>
            <a:r>
              <a:rPr sz="4950" u="sng" spc="-19" dirty="0">
                <a:uFill>
                  <a:solidFill>
                    <a:srgbClr val="7E7E7E"/>
                  </a:solidFill>
                </a:uFill>
              </a:rPr>
              <a:t>do </a:t>
            </a:r>
            <a:r>
              <a:rPr sz="4950" u="sng" spc="-64" dirty="0">
                <a:uFill>
                  <a:solidFill>
                    <a:srgbClr val="7E7E7E"/>
                  </a:solidFill>
                </a:uFill>
              </a:rPr>
              <a:t>for</a:t>
            </a:r>
            <a:r>
              <a:rPr sz="4950" u="sng" spc="-221" dirty="0">
                <a:uFill>
                  <a:solidFill>
                    <a:srgbClr val="7E7E7E"/>
                  </a:solidFill>
                </a:uFill>
              </a:rPr>
              <a:t> </a:t>
            </a:r>
            <a:r>
              <a:rPr sz="4950" u="sng" spc="-41" dirty="0">
                <a:uFill>
                  <a:solidFill>
                    <a:srgbClr val="7E7E7E"/>
                  </a:solidFill>
                </a:uFill>
              </a:rPr>
              <a:t>you…	</a:t>
            </a:r>
            <a:endParaRPr sz="4950"/>
          </a:p>
        </p:txBody>
      </p:sp>
      <p:sp>
        <p:nvSpPr>
          <p:cNvPr id="4" name="object 4"/>
          <p:cNvSpPr/>
          <p:nvPr/>
        </p:nvSpPr>
        <p:spPr>
          <a:xfrm>
            <a:off x="0" y="0"/>
            <a:ext cx="9144000" cy="1920240"/>
          </a:xfrm>
          <a:prstGeom prst="rect">
            <a:avLst/>
          </a:prstGeom>
          <a:blipFill>
            <a:blip r:embed="rId2" cstate="print"/>
            <a:stretch>
              <a:fillRect/>
            </a:stretch>
          </a:blipFill>
        </p:spPr>
        <p:txBody>
          <a:bodyPr wrap="square" lIns="0" tIns="0" rIns="0" bIns="0" rtlCol="0"/>
          <a:lstStyle/>
          <a:p>
            <a:endParaRPr sz="1050"/>
          </a:p>
        </p:txBody>
      </p:sp>
      <p:sp>
        <p:nvSpPr>
          <p:cNvPr id="5" name="object 5"/>
          <p:cNvSpPr txBox="1">
            <a:spLocks noGrp="1"/>
          </p:cNvSpPr>
          <p:nvPr>
            <p:ph type="sldNum" sz="quarter" idx="4294967295"/>
          </p:nvPr>
        </p:nvSpPr>
        <p:spPr>
          <a:xfrm>
            <a:off x="0" y="0"/>
            <a:ext cx="0" cy="307777"/>
          </a:xfrm>
          <a:prstGeom prst="rect">
            <a:avLst/>
          </a:prstGeom>
        </p:spPr>
        <p:txBody>
          <a:bodyPr vert="horz" wrap="square" lIns="0" tIns="0" rIns="0" bIns="0" rtlCol="0">
            <a:spAutoFit/>
          </a:bodyPr>
          <a:lstStyle/>
          <a:p>
            <a:pPr marL="19050">
              <a:lnSpc>
                <a:spcPts val="825"/>
              </a:lnSpc>
            </a:pPr>
            <a:fld id="{81D60167-4931-47E6-BA6A-407CBD079E47}" type="slidenum">
              <a:rPr dirty="0"/>
              <a:pPr marL="19050">
                <a:lnSpc>
                  <a:spcPts val="825"/>
                </a:lnSpc>
              </a:pPr>
              <a:t>75</a:t>
            </a:fld>
            <a:endParaRPr dirty="0"/>
          </a:p>
        </p:txBody>
      </p:sp>
      <p:sp>
        <p:nvSpPr>
          <p:cNvPr id="6" name="Date Placeholder 5"/>
          <p:cNvSpPr>
            <a:spLocks noGrp="1"/>
          </p:cNvSpPr>
          <p:nvPr>
            <p:ph type="dt" sz="half" idx="4294967295"/>
          </p:nvPr>
        </p:nvSpPr>
        <p:spPr/>
        <p:txBody>
          <a:bodyPr/>
          <a:lstStyle/>
          <a:p>
            <a:pPr marL="9525">
              <a:lnSpc>
                <a:spcPts val="825"/>
              </a:lnSpc>
            </a:pPr>
            <a:endParaRPr lang="en-IN" spc="-4" dirty="0"/>
          </a:p>
        </p:txBody>
      </p:sp>
      <p:sp>
        <p:nvSpPr>
          <p:cNvPr id="7" name="Rectangle 6"/>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18189288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5327" y="1450219"/>
            <a:ext cx="7463474" cy="3217670"/>
          </a:xfrm>
          <a:prstGeom prst="rect">
            <a:avLst/>
          </a:prstGeom>
          <a:blipFill>
            <a:blip r:embed="rId2" cstate="print"/>
            <a:stretch>
              <a:fillRect/>
            </a:stretch>
          </a:blipFill>
        </p:spPr>
        <p:txBody>
          <a:bodyPr wrap="square" lIns="0" tIns="0" rIns="0" bIns="0" rtlCol="0"/>
          <a:lstStyle/>
          <a:p>
            <a:endParaRPr sz="1050"/>
          </a:p>
        </p:txBody>
      </p:sp>
      <p:sp>
        <p:nvSpPr>
          <p:cNvPr id="3" name="object 3"/>
          <p:cNvSpPr txBox="1">
            <a:spLocks noGrp="1"/>
          </p:cNvSpPr>
          <p:nvPr>
            <p:ph type="title"/>
          </p:nvPr>
        </p:nvSpPr>
        <p:spPr>
          <a:xfrm>
            <a:off x="471488" y="65798"/>
            <a:ext cx="5915025" cy="1024800"/>
          </a:xfrm>
          <a:prstGeom prst="rect">
            <a:avLst/>
          </a:prstGeom>
        </p:spPr>
        <p:txBody>
          <a:bodyPr vert="horz" wrap="square" lIns="0" tIns="9049" rIns="0" bIns="0" rtlCol="0" anchor="ctr">
            <a:spAutoFit/>
          </a:bodyPr>
          <a:lstStyle/>
          <a:p>
            <a:pPr marL="10478">
              <a:lnSpc>
                <a:spcPct val="100000"/>
              </a:lnSpc>
              <a:spcBef>
                <a:spcPts val="71"/>
              </a:spcBef>
            </a:pPr>
            <a:r>
              <a:rPr spc="-53" dirty="0"/>
              <a:t>Few </a:t>
            </a:r>
            <a:r>
              <a:rPr spc="-45" dirty="0"/>
              <a:t>Examples </a:t>
            </a:r>
            <a:r>
              <a:rPr spc="-23" dirty="0"/>
              <a:t>of </a:t>
            </a:r>
            <a:r>
              <a:rPr spc="-79" dirty="0"/>
              <a:t>FinTech </a:t>
            </a:r>
            <a:r>
              <a:rPr spc="-49" dirty="0"/>
              <a:t>Entrepreneurs</a:t>
            </a:r>
            <a:r>
              <a:rPr spc="-146" dirty="0"/>
              <a:t> </a:t>
            </a:r>
            <a:r>
              <a:rPr spc="-34" dirty="0"/>
              <a:t>(1/4)</a:t>
            </a:r>
          </a:p>
        </p:txBody>
      </p:sp>
      <p:sp>
        <p:nvSpPr>
          <p:cNvPr id="4" name="object 4"/>
          <p:cNvSpPr txBox="1"/>
          <p:nvPr/>
        </p:nvSpPr>
        <p:spPr>
          <a:xfrm>
            <a:off x="7356157" y="4488637"/>
            <a:ext cx="847249" cy="148117"/>
          </a:xfrm>
          <a:prstGeom prst="rect">
            <a:avLst/>
          </a:prstGeom>
        </p:spPr>
        <p:txBody>
          <a:bodyPr vert="horz" wrap="square" lIns="0" tIns="9525" rIns="0" bIns="0" rtlCol="0">
            <a:spAutoFit/>
          </a:bodyPr>
          <a:lstStyle/>
          <a:p>
            <a:pPr marL="9525">
              <a:spcBef>
                <a:spcPts val="75"/>
              </a:spcBef>
            </a:pPr>
            <a:r>
              <a:rPr sz="900" i="1" spc="-4" dirty="0">
                <a:solidFill>
                  <a:srgbClr val="124262"/>
                </a:solidFill>
                <a:latin typeface="Calibri"/>
                <a:cs typeface="Calibri"/>
              </a:rPr>
              <a:t>Source:</a:t>
            </a:r>
            <a:r>
              <a:rPr sz="900" i="1" spc="-38" dirty="0">
                <a:solidFill>
                  <a:srgbClr val="124262"/>
                </a:solidFill>
                <a:latin typeface="Calibri"/>
                <a:cs typeface="Calibri"/>
              </a:rPr>
              <a:t> </a:t>
            </a:r>
            <a:r>
              <a:rPr sz="900" i="1" spc="-4" dirty="0">
                <a:solidFill>
                  <a:srgbClr val="124262"/>
                </a:solidFill>
                <a:latin typeface="Calibri"/>
                <a:cs typeface="Calibri"/>
              </a:rPr>
              <a:t>Wikipédia</a:t>
            </a:r>
            <a:endParaRPr sz="900">
              <a:latin typeface="Calibri"/>
              <a:cs typeface="Calibri"/>
            </a:endParaRPr>
          </a:p>
        </p:txBody>
      </p:sp>
      <p:sp>
        <p:nvSpPr>
          <p:cNvPr id="5" name="object 5"/>
          <p:cNvSpPr/>
          <p:nvPr/>
        </p:nvSpPr>
        <p:spPr>
          <a:xfrm>
            <a:off x="5445251" y="1058418"/>
            <a:ext cx="2779776" cy="528066"/>
          </a:xfrm>
          <a:prstGeom prst="rect">
            <a:avLst/>
          </a:prstGeom>
          <a:blipFill>
            <a:blip r:embed="rId3" cstate="print"/>
            <a:stretch>
              <a:fillRect/>
            </a:stretch>
          </a:blipFill>
        </p:spPr>
        <p:txBody>
          <a:bodyPr wrap="square" lIns="0" tIns="0" rIns="0" bIns="0" rtlCol="0"/>
          <a:lstStyle/>
          <a:p>
            <a:endParaRPr sz="1050"/>
          </a:p>
        </p:txBody>
      </p:sp>
      <p:sp>
        <p:nvSpPr>
          <p:cNvPr id="7" name="object 7"/>
          <p:cNvSpPr txBox="1">
            <a:spLocks noGrp="1"/>
          </p:cNvSpPr>
          <p:nvPr>
            <p:ph type="dt" sz="half" idx="4294967295"/>
          </p:nvPr>
        </p:nvSpPr>
        <p:spPr>
          <a:xfrm>
            <a:off x="0" y="0"/>
            <a:ext cx="0" cy="102592"/>
          </a:xfrm>
          <a:prstGeom prst="rect">
            <a:avLst/>
          </a:prstGeom>
        </p:spPr>
        <p:txBody>
          <a:bodyPr vert="horz" wrap="square" lIns="0" tIns="0" rIns="0" bIns="0" rtlCol="0">
            <a:spAutoFit/>
          </a:bodyPr>
          <a:lstStyle/>
          <a:p>
            <a:pPr marL="9525">
              <a:lnSpc>
                <a:spcPts val="825"/>
              </a:lnSpc>
            </a:pPr>
            <a:endParaRPr spc="-4" dirty="0"/>
          </a:p>
        </p:txBody>
      </p:sp>
      <p:sp>
        <p:nvSpPr>
          <p:cNvPr id="8" name="object 8"/>
          <p:cNvSpPr txBox="1">
            <a:spLocks noGrp="1"/>
          </p:cNvSpPr>
          <p:nvPr>
            <p:ph type="sldNum" sz="quarter" idx="4294967295"/>
          </p:nvPr>
        </p:nvSpPr>
        <p:spPr>
          <a:xfrm>
            <a:off x="0" y="0"/>
            <a:ext cx="0" cy="307777"/>
          </a:xfrm>
          <a:prstGeom prst="rect">
            <a:avLst/>
          </a:prstGeom>
        </p:spPr>
        <p:txBody>
          <a:bodyPr vert="horz" wrap="square" lIns="0" tIns="0" rIns="0" bIns="0" rtlCol="0">
            <a:spAutoFit/>
          </a:bodyPr>
          <a:lstStyle/>
          <a:p>
            <a:pPr marL="19050">
              <a:lnSpc>
                <a:spcPts val="825"/>
              </a:lnSpc>
            </a:pPr>
            <a:fld id="{81D60167-4931-47E6-BA6A-407CBD079E47}" type="slidenum">
              <a:rPr dirty="0"/>
              <a:pPr marL="19050">
                <a:lnSpc>
                  <a:spcPts val="825"/>
                </a:lnSpc>
              </a:pPr>
              <a:t>76</a:t>
            </a:fld>
            <a:endParaRPr dirty="0"/>
          </a:p>
        </p:txBody>
      </p:sp>
      <p:sp>
        <p:nvSpPr>
          <p:cNvPr id="9" name="Rectangle 8"/>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405977158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68786" y="1449841"/>
            <a:ext cx="7235453" cy="3094727"/>
          </a:xfrm>
          <a:prstGeom prst="rect">
            <a:avLst/>
          </a:prstGeom>
          <a:blipFill>
            <a:blip r:embed="rId2" cstate="print"/>
            <a:stretch>
              <a:fillRect/>
            </a:stretch>
          </a:blipFill>
        </p:spPr>
        <p:txBody>
          <a:bodyPr wrap="square" lIns="0" tIns="0" rIns="0" bIns="0" rtlCol="0"/>
          <a:lstStyle/>
          <a:p>
            <a:endParaRPr sz="1050"/>
          </a:p>
        </p:txBody>
      </p:sp>
      <p:sp>
        <p:nvSpPr>
          <p:cNvPr id="3" name="object 3"/>
          <p:cNvSpPr txBox="1">
            <a:spLocks noGrp="1"/>
          </p:cNvSpPr>
          <p:nvPr>
            <p:ph type="title"/>
          </p:nvPr>
        </p:nvSpPr>
        <p:spPr>
          <a:xfrm>
            <a:off x="471488" y="65798"/>
            <a:ext cx="5915025" cy="1024800"/>
          </a:xfrm>
          <a:prstGeom prst="rect">
            <a:avLst/>
          </a:prstGeom>
        </p:spPr>
        <p:txBody>
          <a:bodyPr vert="horz" wrap="square" lIns="0" tIns="9049" rIns="0" bIns="0" rtlCol="0" anchor="ctr">
            <a:spAutoFit/>
          </a:bodyPr>
          <a:lstStyle/>
          <a:p>
            <a:pPr marL="10478">
              <a:lnSpc>
                <a:spcPct val="100000"/>
              </a:lnSpc>
              <a:spcBef>
                <a:spcPts val="71"/>
              </a:spcBef>
            </a:pPr>
            <a:r>
              <a:rPr spc="-53" dirty="0"/>
              <a:t>Few </a:t>
            </a:r>
            <a:r>
              <a:rPr spc="-45" dirty="0"/>
              <a:t>Examples </a:t>
            </a:r>
            <a:r>
              <a:rPr spc="-23" dirty="0"/>
              <a:t>of </a:t>
            </a:r>
            <a:r>
              <a:rPr spc="-79" dirty="0"/>
              <a:t>FinTech </a:t>
            </a:r>
            <a:r>
              <a:rPr spc="-49" dirty="0"/>
              <a:t>Entrepreneurs</a:t>
            </a:r>
            <a:r>
              <a:rPr spc="-146" dirty="0"/>
              <a:t> </a:t>
            </a:r>
            <a:r>
              <a:rPr spc="-34" dirty="0"/>
              <a:t>(2/4)</a:t>
            </a:r>
          </a:p>
        </p:txBody>
      </p:sp>
      <p:sp>
        <p:nvSpPr>
          <p:cNvPr id="4" name="object 4"/>
          <p:cNvSpPr txBox="1"/>
          <p:nvPr/>
        </p:nvSpPr>
        <p:spPr>
          <a:xfrm>
            <a:off x="7356157" y="4488637"/>
            <a:ext cx="847249" cy="148117"/>
          </a:xfrm>
          <a:prstGeom prst="rect">
            <a:avLst/>
          </a:prstGeom>
        </p:spPr>
        <p:txBody>
          <a:bodyPr vert="horz" wrap="square" lIns="0" tIns="9525" rIns="0" bIns="0" rtlCol="0">
            <a:spAutoFit/>
          </a:bodyPr>
          <a:lstStyle/>
          <a:p>
            <a:pPr marL="9525">
              <a:spcBef>
                <a:spcPts val="75"/>
              </a:spcBef>
            </a:pPr>
            <a:r>
              <a:rPr sz="900" i="1" spc="-4" dirty="0">
                <a:solidFill>
                  <a:srgbClr val="124262"/>
                </a:solidFill>
                <a:latin typeface="Calibri"/>
                <a:cs typeface="Calibri"/>
              </a:rPr>
              <a:t>Source:</a:t>
            </a:r>
            <a:r>
              <a:rPr sz="900" i="1" spc="-38" dirty="0">
                <a:solidFill>
                  <a:srgbClr val="124262"/>
                </a:solidFill>
                <a:latin typeface="Calibri"/>
                <a:cs typeface="Calibri"/>
              </a:rPr>
              <a:t> </a:t>
            </a:r>
            <a:r>
              <a:rPr sz="900" i="1" spc="-4" dirty="0">
                <a:solidFill>
                  <a:srgbClr val="124262"/>
                </a:solidFill>
                <a:latin typeface="Calibri"/>
                <a:cs typeface="Calibri"/>
              </a:rPr>
              <a:t>Wikipédia</a:t>
            </a:r>
            <a:endParaRPr sz="900">
              <a:latin typeface="Calibri"/>
              <a:cs typeface="Calibri"/>
            </a:endParaRPr>
          </a:p>
        </p:txBody>
      </p:sp>
      <p:sp>
        <p:nvSpPr>
          <p:cNvPr id="5" name="object 5"/>
          <p:cNvSpPr/>
          <p:nvPr/>
        </p:nvSpPr>
        <p:spPr>
          <a:xfrm>
            <a:off x="2468881" y="2250566"/>
            <a:ext cx="1376171" cy="993267"/>
          </a:xfrm>
          <a:prstGeom prst="rect">
            <a:avLst/>
          </a:prstGeom>
          <a:blipFill>
            <a:blip r:embed="rId3" cstate="print"/>
            <a:stretch>
              <a:fillRect/>
            </a:stretch>
          </a:blipFill>
        </p:spPr>
        <p:txBody>
          <a:bodyPr wrap="square" lIns="0" tIns="0" rIns="0" bIns="0" rtlCol="0"/>
          <a:lstStyle/>
          <a:p>
            <a:endParaRPr sz="1050"/>
          </a:p>
        </p:txBody>
      </p:sp>
      <p:sp>
        <p:nvSpPr>
          <p:cNvPr id="6" name="object 6"/>
          <p:cNvSpPr/>
          <p:nvPr/>
        </p:nvSpPr>
        <p:spPr>
          <a:xfrm>
            <a:off x="6324219" y="1145285"/>
            <a:ext cx="1983105" cy="432054"/>
          </a:xfrm>
          <a:prstGeom prst="rect">
            <a:avLst/>
          </a:prstGeom>
          <a:blipFill>
            <a:blip r:embed="rId4" cstate="print"/>
            <a:stretch>
              <a:fillRect/>
            </a:stretch>
          </a:blipFill>
        </p:spPr>
        <p:txBody>
          <a:bodyPr wrap="square" lIns="0" tIns="0" rIns="0" bIns="0" rtlCol="0"/>
          <a:lstStyle/>
          <a:p>
            <a:endParaRPr sz="1050"/>
          </a:p>
        </p:txBody>
      </p:sp>
      <p:sp>
        <p:nvSpPr>
          <p:cNvPr id="8" name="object 8"/>
          <p:cNvSpPr txBox="1">
            <a:spLocks noGrp="1"/>
          </p:cNvSpPr>
          <p:nvPr>
            <p:ph type="dt" sz="half" idx="4294967295"/>
          </p:nvPr>
        </p:nvSpPr>
        <p:spPr>
          <a:xfrm>
            <a:off x="0" y="0"/>
            <a:ext cx="0" cy="102592"/>
          </a:xfrm>
          <a:prstGeom prst="rect">
            <a:avLst/>
          </a:prstGeom>
        </p:spPr>
        <p:txBody>
          <a:bodyPr vert="horz" wrap="square" lIns="0" tIns="0" rIns="0" bIns="0" rtlCol="0">
            <a:spAutoFit/>
          </a:bodyPr>
          <a:lstStyle/>
          <a:p>
            <a:pPr marL="9525">
              <a:lnSpc>
                <a:spcPts val="825"/>
              </a:lnSpc>
            </a:pPr>
            <a:endParaRPr spc="-4" dirty="0"/>
          </a:p>
        </p:txBody>
      </p:sp>
      <p:sp>
        <p:nvSpPr>
          <p:cNvPr id="9" name="object 9"/>
          <p:cNvSpPr txBox="1">
            <a:spLocks noGrp="1"/>
          </p:cNvSpPr>
          <p:nvPr>
            <p:ph type="sldNum" sz="quarter" idx="4294967295"/>
          </p:nvPr>
        </p:nvSpPr>
        <p:spPr>
          <a:xfrm>
            <a:off x="0" y="0"/>
            <a:ext cx="0" cy="307777"/>
          </a:xfrm>
          <a:prstGeom prst="rect">
            <a:avLst/>
          </a:prstGeom>
        </p:spPr>
        <p:txBody>
          <a:bodyPr vert="horz" wrap="square" lIns="0" tIns="0" rIns="0" bIns="0" rtlCol="0">
            <a:spAutoFit/>
          </a:bodyPr>
          <a:lstStyle/>
          <a:p>
            <a:pPr marL="19050">
              <a:lnSpc>
                <a:spcPts val="825"/>
              </a:lnSpc>
            </a:pPr>
            <a:fld id="{81D60167-4931-47E6-BA6A-407CBD079E47}" type="slidenum">
              <a:rPr dirty="0"/>
              <a:pPr marL="19050">
                <a:lnSpc>
                  <a:spcPts val="825"/>
                </a:lnSpc>
              </a:pPr>
              <a:t>77</a:t>
            </a:fld>
            <a:endParaRPr dirty="0"/>
          </a:p>
        </p:txBody>
      </p:sp>
      <p:sp>
        <p:nvSpPr>
          <p:cNvPr id="10" name="Rectangle 9"/>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235519249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1488" y="65798"/>
            <a:ext cx="5915025" cy="1024800"/>
          </a:xfrm>
          <a:prstGeom prst="rect">
            <a:avLst/>
          </a:prstGeom>
        </p:spPr>
        <p:txBody>
          <a:bodyPr vert="horz" wrap="square" lIns="0" tIns="9049" rIns="0" bIns="0" rtlCol="0" anchor="ctr">
            <a:spAutoFit/>
          </a:bodyPr>
          <a:lstStyle/>
          <a:p>
            <a:pPr marL="10478">
              <a:lnSpc>
                <a:spcPct val="100000"/>
              </a:lnSpc>
              <a:spcBef>
                <a:spcPts val="71"/>
              </a:spcBef>
            </a:pPr>
            <a:r>
              <a:rPr spc="-53" dirty="0"/>
              <a:t>Few </a:t>
            </a:r>
            <a:r>
              <a:rPr spc="-45" dirty="0"/>
              <a:t>Examples </a:t>
            </a:r>
            <a:r>
              <a:rPr spc="-23" dirty="0"/>
              <a:t>of </a:t>
            </a:r>
            <a:r>
              <a:rPr spc="-79" dirty="0"/>
              <a:t>FinTech </a:t>
            </a:r>
            <a:r>
              <a:rPr spc="-49" dirty="0"/>
              <a:t>Entrepreneurs</a:t>
            </a:r>
            <a:r>
              <a:rPr spc="-146" dirty="0"/>
              <a:t> </a:t>
            </a:r>
            <a:r>
              <a:rPr spc="-34" dirty="0"/>
              <a:t>(3/4)</a:t>
            </a:r>
          </a:p>
        </p:txBody>
      </p:sp>
      <p:sp>
        <p:nvSpPr>
          <p:cNvPr id="3" name="object 3"/>
          <p:cNvSpPr txBox="1"/>
          <p:nvPr/>
        </p:nvSpPr>
        <p:spPr>
          <a:xfrm>
            <a:off x="7408736" y="4488637"/>
            <a:ext cx="765810" cy="148117"/>
          </a:xfrm>
          <a:prstGeom prst="rect">
            <a:avLst/>
          </a:prstGeom>
        </p:spPr>
        <p:txBody>
          <a:bodyPr vert="horz" wrap="square" lIns="0" tIns="9525" rIns="0" bIns="0" rtlCol="0">
            <a:spAutoFit/>
          </a:bodyPr>
          <a:lstStyle/>
          <a:p>
            <a:pPr marL="9525">
              <a:spcBef>
                <a:spcPts val="75"/>
              </a:spcBef>
            </a:pPr>
            <a:r>
              <a:rPr sz="900" i="1" spc="-4" dirty="0">
                <a:solidFill>
                  <a:srgbClr val="124262"/>
                </a:solidFill>
                <a:latin typeface="Calibri"/>
                <a:cs typeface="Calibri"/>
              </a:rPr>
              <a:t>Source:</a:t>
            </a:r>
            <a:r>
              <a:rPr sz="900" i="1" spc="-45" dirty="0">
                <a:solidFill>
                  <a:srgbClr val="124262"/>
                </a:solidFill>
                <a:latin typeface="Calibri"/>
                <a:cs typeface="Calibri"/>
              </a:rPr>
              <a:t> </a:t>
            </a:r>
            <a:r>
              <a:rPr sz="900" i="1" spc="-8" dirty="0">
                <a:solidFill>
                  <a:srgbClr val="124262"/>
                </a:solidFill>
                <a:latin typeface="Calibri"/>
                <a:cs typeface="Calibri"/>
              </a:rPr>
              <a:t>LinkedIn</a:t>
            </a:r>
            <a:endParaRPr sz="900">
              <a:latin typeface="Calibri"/>
              <a:cs typeface="Calibri"/>
            </a:endParaRPr>
          </a:p>
        </p:txBody>
      </p:sp>
      <p:sp>
        <p:nvSpPr>
          <p:cNvPr id="4" name="object 4"/>
          <p:cNvSpPr/>
          <p:nvPr/>
        </p:nvSpPr>
        <p:spPr>
          <a:xfrm>
            <a:off x="2638659" y="2410845"/>
            <a:ext cx="3613918" cy="2273852"/>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2570607" y="1019556"/>
            <a:ext cx="3639312" cy="1316736"/>
          </a:xfrm>
          <a:prstGeom prst="rect">
            <a:avLst/>
          </a:prstGeom>
          <a:blipFill>
            <a:blip r:embed="rId3" cstate="print"/>
            <a:stretch>
              <a:fillRect/>
            </a:stretch>
          </a:blipFill>
        </p:spPr>
        <p:txBody>
          <a:bodyPr wrap="square" lIns="0" tIns="0" rIns="0" bIns="0" rtlCol="0"/>
          <a:lstStyle/>
          <a:p>
            <a:endParaRPr sz="1050"/>
          </a:p>
        </p:txBody>
      </p:sp>
      <p:sp>
        <p:nvSpPr>
          <p:cNvPr id="6" name="object 6"/>
          <p:cNvSpPr/>
          <p:nvPr/>
        </p:nvSpPr>
        <p:spPr>
          <a:xfrm>
            <a:off x="5744718" y="2562607"/>
            <a:ext cx="930401" cy="604646"/>
          </a:xfrm>
          <a:prstGeom prst="rect">
            <a:avLst/>
          </a:prstGeom>
          <a:blipFill>
            <a:blip r:embed="rId4" cstate="print"/>
            <a:stretch>
              <a:fillRect/>
            </a:stretch>
          </a:blipFill>
        </p:spPr>
        <p:txBody>
          <a:bodyPr wrap="square" lIns="0" tIns="0" rIns="0" bIns="0" rtlCol="0"/>
          <a:lstStyle/>
          <a:p>
            <a:endParaRPr sz="1050"/>
          </a:p>
        </p:txBody>
      </p:sp>
      <p:sp>
        <p:nvSpPr>
          <p:cNvPr id="7" name="object 7"/>
          <p:cNvSpPr/>
          <p:nvPr/>
        </p:nvSpPr>
        <p:spPr>
          <a:xfrm>
            <a:off x="5764148" y="1019557"/>
            <a:ext cx="362426" cy="248126"/>
          </a:xfrm>
          <a:custGeom>
            <a:avLst/>
            <a:gdLst/>
            <a:ahLst/>
            <a:cxnLst/>
            <a:rect l="l" t="t" r="r" b="b"/>
            <a:pathLst>
              <a:path w="483234" h="330835">
                <a:moveTo>
                  <a:pt x="0" y="330708"/>
                </a:moveTo>
                <a:lnTo>
                  <a:pt x="483107" y="330708"/>
                </a:lnTo>
                <a:lnTo>
                  <a:pt x="483107" y="0"/>
                </a:lnTo>
                <a:lnTo>
                  <a:pt x="0" y="0"/>
                </a:lnTo>
                <a:lnTo>
                  <a:pt x="0" y="330708"/>
                </a:lnTo>
                <a:close/>
              </a:path>
            </a:pathLst>
          </a:custGeom>
          <a:solidFill>
            <a:srgbClr val="FFFFFF"/>
          </a:solidFill>
        </p:spPr>
        <p:txBody>
          <a:bodyPr wrap="square" lIns="0" tIns="0" rIns="0" bIns="0" rtlCol="0"/>
          <a:lstStyle/>
          <a:p>
            <a:endParaRPr sz="1050"/>
          </a:p>
        </p:txBody>
      </p:sp>
      <p:sp>
        <p:nvSpPr>
          <p:cNvPr id="9" name="object 9"/>
          <p:cNvSpPr txBox="1">
            <a:spLocks noGrp="1"/>
          </p:cNvSpPr>
          <p:nvPr>
            <p:ph type="dt" sz="half" idx="4294967295"/>
          </p:nvPr>
        </p:nvSpPr>
        <p:spPr>
          <a:xfrm>
            <a:off x="0" y="0"/>
            <a:ext cx="0" cy="102592"/>
          </a:xfrm>
          <a:prstGeom prst="rect">
            <a:avLst/>
          </a:prstGeom>
        </p:spPr>
        <p:txBody>
          <a:bodyPr vert="horz" wrap="square" lIns="0" tIns="0" rIns="0" bIns="0" rtlCol="0">
            <a:spAutoFit/>
          </a:bodyPr>
          <a:lstStyle/>
          <a:p>
            <a:pPr marL="9525">
              <a:lnSpc>
                <a:spcPts val="825"/>
              </a:lnSpc>
            </a:pPr>
            <a:endParaRPr spc="-4" dirty="0"/>
          </a:p>
        </p:txBody>
      </p:sp>
      <p:sp>
        <p:nvSpPr>
          <p:cNvPr id="10" name="object 10"/>
          <p:cNvSpPr txBox="1">
            <a:spLocks noGrp="1"/>
          </p:cNvSpPr>
          <p:nvPr>
            <p:ph type="sldNum" sz="quarter" idx="4294967295"/>
          </p:nvPr>
        </p:nvSpPr>
        <p:spPr>
          <a:xfrm>
            <a:off x="0" y="0"/>
            <a:ext cx="0" cy="124329"/>
          </a:xfrm>
          <a:prstGeom prst="rect">
            <a:avLst/>
          </a:prstGeom>
        </p:spPr>
        <p:txBody>
          <a:bodyPr vert="horz" wrap="square" lIns="0" tIns="0" rIns="0" bIns="0" rtlCol="0">
            <a:spAutoFit/>
          </a:bodyPr>
          <a:lstStyle/>
          <a:p>
            <a:pPr marL="19050">
              <a:lnSpc>
                <a:spcPts val="825"/>
              </a:lnSpc>
            </a:pPr>
            <a:endParaRPr dirty="0"/>
          </a:p>
        </p:txBody>
      </p:sp>
      <p:sp>
        <p:nvSpPr>
          <p:cNvPr id="11" name="Rectangle 10"/>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10286219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1488" y="65798"/>
            <a:ext cx="5915025" cy="1024800"/>
          </a:xfrm>
          <a:prstGeom prst="rect">
            <a:avLst/>
          </a:prstGeom>
        </p:spPr>
        <p:txBody>
          <a:bodyPr vert="horz" wrap="square" lIns="0" tIns="9049" rIns="0" bIns="0" rtlCol="0" anchor="ctr">
            <a:spAutoFit/>
          </a:bodyPr>
          <a:lstStyle/>
          <a:p>
            <a:pPr marL="10478">
              <a:lnSpc>
                <a:spcPct val="100000"/>
              </a:lnSpc>
              <a:spcBef>
                <a:spcPts val="71"/>
              </a:spcBef>
            </a:pPr>
            <a:r>
              <a:rPr spc="-53" dirty="0"/>
              <a:t>Few </a:t>
            </a:r>
            <a:r>
              <a:rPr spc="-45" dirty="0"/>
              <a:t>Examples </a:t>
            </a:r>
            <a:r>
              <a:rPr spc="-23" dirty="0"/>
              <a:t>of </a:t>
            </a:r>
            <a:r>
              <a:rPr spc="-79" dirty="0"/>
              <a:t>FinTech </a:t>
            </a:r>
            <a:r>
              <a:rPr spc="-49" dirty="0"/>
              <a:t>Entrepreneurs</a:t>
            </a:r>
            <a:r>
              <a:rPr spc="-146" dirty="0"/>
              <a:t> </a:t>
            </a:r>
            <a:r>
              <a:rPr spc="-34" dirty="0"/>
              <a:t>(4/4)</a:t>
            </a:r>
          </a:p>
        </p:txBody>
      </p:sp>
      <p:sp>
        <p:nvSpPr>
          <p:cNvPr id="3" name="object 3"/>
          <p:cNvSpPr txBox="1"/>
          <p:nvPr/>
        </p:nvSpPr>
        <p:spPr>
          <a:xfrm>
            <a:off x="8316277" y="4572534"/>
            <a:ext cx="765810" cy="148117"/>
          </a:xfrm>
          <a:prstGeom prst="rect">
            <a:avLst/>
          </a:prstGeom>
        </p:spPr>
        <p:txBody>
          <a:bodyPr vert="horz" wrap="square" lIns="0" tIns="9525" rIns="0" bIns="0" rtlCol="0">
            <a:spAutoFit/>
          </a:bodyPr>
          <a:lstStyle/>
          <a:p>
            <a:pPr marL="9525">
              <a:spcBef>
                <a:spcPts val="75"/>
              </a:spcBef>
            </a:pPr>
            <a:r>
              <a:rPr sz="900" i="1" spc="-4" dirty="0">
                <a:solidFill>
                  <a:srgbClr val="124262"/>
                </a:solidFill>
                <a:latin typeface="Calibri"/>
                <a:cs typeface="Calibri"/>
              </a:rPr>
              <a:t>Source:</a:t>
            </a:r>
            <a:r>
              <a:rPr sz="900" i="1" spc="-45" dirty="0">
                <a:solidFill>
                  <a:srgbClr val="124262"/>
                </a:solidFill>
                <a:latin typeface="Calibri"/>
                <a:cs typeface="Calibri"/>
              </a:rPr>
              <a:t> </a:t>
            </a:r>
            <a:r>
              <a:rPr sz="900" i="1" spc="-8" dirty="0">
                <a:solidFill>
                  <a:srgbClr val="124262"/>
                </a:solidFill>
                <a:latin typeface="Calibri"/>
                <a:cs typeface="Calibri"/>
              </a:rPr>
              <a:t>LinkedIn</a:t>
            </a:r>
            <a:endParaRPr sz="900">
              <a:latin typeface="Calibri"/>
              <a:cs typeface="Calibri"/>
            </a:endParaRPr>
          </a:p>
        </p:txBody>
      </p:sp>
      <p:sp>
        <p:nvSpPr>
          <p:cNvPr id="4" name="object 4"/>
          <p:cNvSpPr/>
          <p:nvPr/>
        </p:nvSpPr>
        <p:spPr>
          <a:xfrm>
            <a:off x="885825" y="1043559"/>
            <a:ext cx="3473584" cy="1178147"/>
          </a:xfrm>
          <a:prstGeom prst="rect">
            <a:avLst/>
          </a:prstGeom>
          <a:blipFill>
            <a:blip r:embed="rId2" cstate="print"/>
            <a:stretch>
              <a:fillRect/>
            </a:stretch>
          </a:blipFill>
        </p:spPr>
        <p:txBody>
          <a:bodyPr wrap="square" lIns="0" tIns="0" rIns="0" bIns="0" rtlCol="0"/>
          <a:lstStyle/>
          <a:p>
            <a:endParaRPr sz="1050"/>
          </a:p>
        </p:txBody>
      </p:sp>
      <p:sp>
        <p:nvSpPr>
          <p:cNvPr id="5" name="object 5"/>
          <p:cNvSpPr/>
          <p:nvPr/>
        </p:nvSpPr>
        <p:spPr>
          <a:xfrm>
            <a:off x="885825" y="1893951"/>
            <a:ext cx="3495294" cy="2879216"/>
          </a:xfrm>
          <a:prstGeom prst="rect">
            <a:avLst/>
          </a:prstGeom>
          <a:blipFill>
            <a:blip r:embed="rId3" cstate="print"/>
            <a:stretch>
              <a:fillRect/>
            </a:stretch>
          </a:blipFill>
        </p:spPr>
        <p:txBody>
          <a:bodyPr wrap="square" lIns="0" tIns="0" rIns="0" bIns="0" rtlCol="0"/>
          <a:lstStyle/>
          <a:p>
            <a:endParaRPr sz="1050"/>
          </a:p>
        </p:txBody>
      </p:sp>
      <p:sp>
        <p:nvSpPr>
          <p:cNvPr id="6" name="object 6"/>
          <p:cNvSpPr/>
          <p:nvPr/>
        </p:nvSpPr>
        <p:spPr>
          <a:xfrm>
            <a:off x="4752593" y="1000126"/>
            <a:ext cx="3200400" cy="1153286"/>
          </a:xfrm>
          <a:prstGeom prst="rect">
            <a:avLst/>
          </a:prstGeom>
          <a:blipFill>
            <a:blip r:embed="rId4" cstate="print"/>
            <a:stretch>
              <a:fillRect/>
            </a:stretch>
          </a:blipFill>
        </p:spPr>
        <p:txBody>
          <a:bodyPr wrap="square" lIns="0" tIns="0" rIns="0" bIns="0" rtlCol="0"/>
          <a:lstStyle/>
          <a:p>
            <a:endParaRPr sz="1050"/>
          </a:p>
        </p:txBody>
      </p:sp>
      <p:sp>
        <p:nvSpPr>
          <p:cNvPr id="7" name="object 7"/>
          <p:cNvSpPr/>
          <p:nvPr/>
        </p:nvSpPr>
        <p:spPr>
          <a:xfrm>
            <a:off x="4752593" y="1711070"/>
            <a:ext cx="3457575" cy="3074670"/>
          </a:xfrm>
          <a:prstGeom prst="rect">
            <a:avLst/>
          </a:prstGeom>
          <a:blipFill>
            <a:blip r:embed="rId5" cstate="print"/>
            <a:stretch>
              <a:fillRect/>
            </a:stretch>
          </a:blipFill>
        </p:spPr>
        <p:txBody>
          <a:bodyPr wrap="square" lIns="0" tIns="0" rIns="0" bIns="0" rtlCol="0"/>
          <a:lstStyle/>
          <a:p>
            <a:endParaRPr sz="1050"/>
          </a:p>
        </p:txBody>
      </p:sp>
      <p:sp>
        <p:nvSpPr>
          <p:cNvPr id="8" name="object 8"/>
          <p:cNvSpPr/>
          <p:nvPr/>
        </p:nvSpPr>
        <p:spPr>
          <a:xfrm>
            <a:off x="4019931" y="1000126"/>
            <a:ext cx="361474" cy="248126"/>
          </a:xfrm>
          <a:custGeom>
            <a:avLst/>
            <a:gdLst/>
            <a:ahLst/>
            <a:cxnLst/>
            <a:rect l="l" t="t" r="r" b="b"/>
            <a:pathLst>
              <a:path w="481964" h="330835">
                <a:moveTo>
                  <a:pt x="0" y="330708"/>
                </a:moveTo>
                <a:lnTo>
                  <a:pt x="481584" y="330708"/>
                </a:lnTo>
                <a:lnTo>
                  <a:pt x="481584" y="0"/>
                </a:lnTo>
                <a:lnTo>
                  <a:pt x="0" y="0"/>
                </a:lnTo>
                <a:lnTo>
                  <a:pt x="0" y="330708"/>
                </a:lnTo>
                <a:close/>
              </a:path>
            </a:pathLst>
          </a:custGeom>
          <a:solidFill>
            <a:srgbClr val="FFFFFF"/>
          </a:solidFill>
        </p:spPr>
        <p:txBody>
          <a:bodyPr wrap="square" lIns="0" tIns="0" rIns="0" bIns="0" rtlCol="0"/>
          <a:lstStyle/>
          <a:p>
            <a:endParaRPr sz="1050"/>
          </a:p>
        </p:txBody>
      </p:sp>
      <p:sp>
        <p:nvSpPr>
          <p:cNvPr id="10" name="object 10"/>
          <p:cNvSpPr txBox="1">
            <a:spLocks noGrp="1"/>
          </p:cNvSpPr>
          <p:nvPr>
            <p:ph type="dt" sz="half" idx="4294967295"/>
          </p:nvPr>
        </p:nvSpPr>
        <p:spPr>
          <a:xfrm>
            <a:off x="0" y="0"/>
            <a:ext cx="0" cy="102592"/>
          </a:xfrm>
          <a:prstGeom prst="rect">
            <a:avLst/>
          </a:prstGeom>
        </p:spPr>
        <p:txBody>
          <a:bodyPr vert="horz" wrap="square" lIns="0" tIns="0" rIns="0" bIns="0" rtlCol="0">
            <a:spAutoFit/>
          </a:bodyPr>
          <a:lstStyle/>
          <a:p>
            <a:pPr marL="9525">
              <a:lnSpc>
                <a:spcPts val="825"/>
              </a:lnSpc>
            </a:pPr>
            <a:endParaRPr spc="-4" dirty="0"/>
          </a:p>
        </p:txBody>
      </p:sp>
      <p:sp>
        <p:nvSpPr>
          <p:cNvPr id="11" name="object 11"/>
          <p:cNvSpPr txBox="1">
            <a:spLocks noGrp="1"/>
          </p:cNvSpPr>
          <p:nvPr>
            <p:ph type="sldNum" sz="quarter" idx="4294967295"/>
          </p:nvPr>
        </p:nvSpPr>
        <p:spPr>
          <a:xfrm>
            <a:off x="0" y="0"/>
            <a:ext cx="0" cy="307777"/>
          </a:xfrm>
          <a:prstGeom prst="rect">
            <a:avLst/>
          </a:prstGeom>
        </p:spPr>
        <p:txBody>
          <a:bodyPr vert="horz" wrap="square" lIns="0" tIns="0" rIns="0" bIns="0" rtlCol="0">
            <a:spAutoFit/>
          </a:bodyPr>
          <a:lstStyle/>
          <a:p>
            <a:pPr marL="19050">
              <a:lnSpc>
                <a:spcPts val="825"/>
              </a:lnSpc>
            </a:pPr>
            <a:fld id="{81D60167-4931-47E6-BA6A-407CBD079E47}" type="slidenum">
              <a:rPr dirty="0"/>
              <a:pPr marL="19050">
                <a:lnSpc>
                  <a:spcPts val="825"/>
                </a:lnSpc>
              </a:pPr>
              <a:t>79</a:t>
            </a:fld>
            <a:endParaRPr dirty="0"/>
          </a:p>
        </p:txBody>
      </p:sp>
      <p:sp>
        <p:nvSpPr>
          <p:cNvPr id="12" name="Rectangle 11"/>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25663402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3FCAF691-C30B-4477-A4FB-AFF7F164B000}" type="slidenum">
              <a:rPr lang="en-IN" smtClean="0"/>
              <a:t>8</a:t>
            </a:fld>
            <a:endParaRPr lang="en-IN"/>
          </a:p>
        </p:txBody>
      </p:sp>
      <p:pic>
        <p:nvPicPr>
          <p:cNvPr id="5" name="Picture 4"/>
          <p:cNvPicPr>
            <a:picLocks noChangeAspect="1"/>
          </p:cNvPicPr>
          <p:nvPr/>
        </p:nvPicPr>
        <p:blipFill>
          <a:blip r:embed="rId2"/>
          <a:stretch>
            <a:fillRect/>
          </a:stretch>
        </p:blipFill>
        <p:spPr>
          <a:xfrm>
            <a:off x="1896177" y="-9674"/>
            <a:ext cx="5291715" cy="476726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7" name="Rectangle 6"/>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337254154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92600"/>
            <a:ext cx="9144000" cy="350996"/>
          </a:xfrm>
          <a:custGeom>
            <a:avLst/>
            <a:gdLst/>
            <a:ahLst/>
            <a:cxnLst/>
            <a:rect l="l" t="t" r="r" b="b"/>
            <a:pathLst>
              <a:path w="12192000" h="467995">
                <a:moveTo>
                  <a:pt x="0" y="467868"/>
                </a:moveTo>
                <a:lnTo>
                  <a:pt x="12192000" y="467868"/>
                </a:lnTo>
                <a:lnTo>
                  <a:pt x="12192000" y="0"/>
                </a:lnTo>
                <a:lnTo>
                  <a:pt x="0" y="0"/>
                </a:lnTo>
                <a:lnTo>
                  <a:pt x="0" y="467868"/>
                </a:lnTo>
                <a:close/>
              </a:path>
            </a:pathLst>
          </a:custGeom>
          <a:ln w="3175">
            <a:solidFill>
              <a:srgbClr val="D9D9D9"/>
            </a:solidFill>
          </a:ln>
        </p:spPr>
        <p:txBody>
          <a:bodyPr wrap="square" lIns="0" tIns="0" rIns="0" bIns="0" rtlCol="0"/>
          <a:lstStyle/>
          <a:p>
            <a:endParaRPr sz="1050"/>
          </a:p>
        </p:txBody>
      </p:sp>
      <p:sp>
        <p:nvSpPr>
          <p:cNvPr id="3" name="object 3"/>
          <p:cNvSpPr txBox="1"/>
          <p:nvPr/>
        </p:nvSpPr>
        <p:spPr>
          <a:xfrm>
            <a:off x="810235" y="173317"/>
            <a:ext cx="6719411" cy="505427"/>
          </a:xfrm>
          <a:prstGeom prst="rect">
            <a:avLst/>
          </a:prstGeom>
        </p:spPr>
        <p:txBody>
          <a:bodyPr vert="horz" wrap="square" lIns="0" tIns="9049" rIns="0" bIns="0" rtlCol="0">
            <a:spAutoFit/>
          </a:bodyPr>
          <a:lstStyle/>
          <a:p>
            <a:pPr marL="9525">
              <a:spcBef>
                <a:spcPts val="71"/>
              </a:spcBef>
            </a:pPr>
            <a:r>
              <a:rPr sz="3225" spc="-34" dirty="0">
                <a:solidFill>
                  <a:srgbClr val="124262"/>
                </a:solidFill>
                <a:latin typeface="Calibri"/>
                <a:cs typeface="Calibri"/>
              </a:rPr>
              <a:t>Being </a:t>
            </a:r>
            <a:r>
              <a:rPr sz="3225" spc="-4" dirty="0">
                <a:solidFill>
                  <a:srgbClr val="124262"/>
                </a:solidFill>
                <a:latin typeface="Calibri"/>
                <a:cs typeface="Calibri"/>
              </a:rPr>
              <a:t>a </a:t>
            </a:r>
            <a:r>
              <a:rPr sz="3225" spc="-79" dirty="0">
                <a:solidFill>
                  <a:srgbClr val="124262"/>
                </a:solidFill>
                <a:latin typeface="Calibri"/>
                <a:cs typeface="Calibri"/>
              </a:rPr>
              <a:t>FinTech </a:t>
            </a:r>
            <a:r>
              <a:rPr sz="3225" spc="-45" dirty="0">
                <a:solidFill>
                  <a:srgbClr val="124262"/>
                </a:solidFill>
                <a:latin typeface="Calibri"/>
                <a:cs typeface="Calibri"/>
              </a:rPr>
              <a:t>Entrepreneur </a:t>
            </a:r>
            <a:r>
              <a:rPr sz="3225" spc="-30" dirty="0">
                <a:solidFill>
                  <a:srgbClr val="124262"/>
                </a:solidFill>
                <a:latin typeface="Calibri"/>
                <a:cs typeface="Calibri"/>
              </a:rPr>
              <a:t>Can </a:t>
            </a:r>
            <a:r>
              <a:rPr sz="3225" spc="-75" dirty="0">
                <a:solidFill>
                  <a:srgbClr val="124262"/>
                </a:solidFill>
                <a:latin typeface="Calibri"/>
                <a:cs typeface="Calibri"/>
              </a:rPr>
              <a:t>Pay</a:t>
            </a:r>
            <a:r>
              <a:rPr sz="3225" spc="-217" dirty="0">
                <a:solidFill>
                  <a:srgbClr val="124262"/>
                </a:solidFill>
                <a:latin typeface="Calibri"/>
                <a:cs typeface="Calibri"/>
              </a:rPr>
              <a:t> </a:t>
            </a:r>
            <a:r>
              <a:rPr sz="3225" spc="-38" dirty="0">
                <a:solidFill>
                  <a:srgbClr val="124262"/>
                </a:solidFill>
                <a:latin typeface="Calibri"/>
                <a:cs typeface="Calibri"/>
              </a:rPr>
              <a:t>Off</a:t>
            </a:r>
            <a:endParaRPr sz="3225">
              <a:latin typeface="Calibri"/>
              <a:cs typeface="Calibri"/>
            </a:endParaRPr>
          </a:p>
        </p:txBody>
      </p:sp>
      <p:sp>
        <p:nvSpPr>
          <p:cNvPr id="4" name="object 4"/>
          <p:cNvSpPr/>
          <p:nvPr/>
        </p:nvSpPr>
        <p:spPr>
          <a:xfrm>
            <a:off x="4996053" y="989837"/>
            <a:ext cx="3800475" cy="3633597"/>
          </a:xfrm>
          <a:prstGeom prst="rect">
            <a:avLst/>
          </a:prstGeom>
          <a:blipFill>
            <a:blip r:embed="rId2" cstate="print"/>
            <a:stretch>
              <a:fillRect/>
            </a:stretch>
          </a:blipFill>
        </p:spPr>
        <p:txBody>
          <a:bodyPr wrap="square" lIns="0" tIns="0" rIns="0" bIns="0" rtlCol="0"/>
          <a:lstStyle/>
          <a:p>
            <a:endParaRPr sz="1050"/>
          </a:p>
        </p:txBody>
      </p:sp>
      <p:sp>
        <p:nvSpPr>
          <p:cNvPr id="5" name="object 5"/>
          <p:cNvSpPr txBox="1"/>
          <p:nvPr/>
        </p:nvSpPr>
        <p:spPr>
          <a:xfrm>
            <a:off x="6341650" y="4625341"/>
            <a:ext cx="2436971" cy="148117"/>
          </a:xfrm>
          <a:prstGeom prst="rect">
            <a:avLst/>
          </a:prstGeom>
        </p:spPr>
        <p:txBody>
          <a:bodyPr vert="horz" wrap="square" lIns="0" tIns="9525" rIns="0" bIns="0" rtlCol="0">
            <a:spAutoFit/>
          </a:bodyPr>
          <a:lstStyle/>
          <a:p>
            <a:pPr marL="9525">
              <a:spcBef>
                <a:spcPts val="75"/>
              </a:spcBef>
            </a:pPr>
            <a:r>
              <a:rPr sz="900" u="sng" spc="-8" dirty="0">
                <a:solidFill>
                  <a:srgbClr val="6DAC1C"/>
                </a:solidFill>
                <a:uFill>
                  <a:solidFill>
                    <a:srgbClr val="6DAC1C"/>
                  </a:solidFill>
                </a:uFill>
                <a:latin typeface="Calibri"/>
                <a:cs typeface="Calibri"/>
                <a:hlinkClick r:id="rId3"/>
              </a:rPr>
              <a:t>http://tech.co/fintech-entrepreneur-payoff-2015-12</a:t>
            </a:r>
            <a:endParaRPr sz="900">
              <a:latin typeface="Calibri"/>
              <a:cs typeface="Calibri"/>
            </a:endParaRPr>
          </a:p>
        </p:txBody>
      </p:sp>
      <p:sp>
        <p:nvSpPr>
          <p:cNvPr id="6" name="object 6"/>
          <p:cNvSpPr/>
          <p:nvPr/>
        </p:nvSpPr>
        <p:spPr>
          <a:xfrm>
            <a:off x="411480" y="1000125"/>
            <a:ext cx="1959102" cy="1841373"/>
          </a:xfrm>
          <a:prstGeom prst="rect">
            <a:avLst/>
          </a:prstGeom>
          <a:blipFill>
            <a:blip r:embed="rId4" cstate="print"/>
            <a:stretch>
              <a:fillRect/>
            </a:stretch>
          </a:blipFill>
        </p:spPr>
        <p:txBody>
          <a:bodyPr wrap="square" lIns="0" tIns="0" rIns="0" bIns="0" rtlCol="0"/>
          <a:lstStyle/>
          <a:p>
            <a:endParaRPr sz="1050"/>
          </a:p>
        </p:txBody>
      </p:sp>
      <p:sp>
        <p:nvSpPr>
          <p:cNvPr id="7" name="object 7"/>
          <p:cNvSpPr/>
          <p:nvPr/>
        </p:nvSpPr>
        <p:spPr>
          <a:xfrm>
            <a:off x="2419730" y="2896361"/>
            <a:ext cx="1786700" cy="1716786"/>
          </a:xfrm>
          <a:prstGeom prst="rect">
            <a:avLst/>
          </a:prstGeom>
          <a:blipFill>
            <a:blip r:embed="rId5" cstate="print"/>
            <a:stretch>
              <a:fillRect/>
            </a:stretch>
          </a:blipFill>
        </p:spPr>
        <p:txBody>
          <a:bodyPr wrap="square" lIns="0" tIns="0" rIns="0" bIns="0" rtlCol="0"/>
          <a:lstStyle/>
          <a:p>
            <a:endParaRPr sz="1050"/>
          </a:p>
        </p:txBody>
      </p:sp>
      <p:sp>
        <p:nvSpPr>
          <p:cNvPr id="8" name="object 8"/>
          <p:cNvSpPr/>
          <p:nvPr/>
        </p:nvSpPr>
        <p:spPr>
          <a:xfrm>
            <a:off x="2424304" y="1001268"/>
            <a:ext cx="1828799" cy="1856232"/>
          </a:xfrm>
          <a:prstGeom prst="rect">
            <a:avLst/>
          </a:prstGeom>
          <a:blipFill>
            <a:blip r:embed="rId6" cstate="print"/>
            <a:stretch>
              <a:fillRect/>
            </a:stretch>
          </a:blipFill>
        </p:spPr>
        <p:txBody>
          <a:bodyPr wrap="square" lIns="0" tIns="0" rIns="0" bIns="0" rtlCol="0"/>
          <a:lstStyle/>
          <a:p>
            <a:endParaRPr sz="1050"/>
          </a:p>
        </p:txBody>
      </p:sp>
      <p:sp>
        <p:nvSpPr>
          <p:cNvPr id="9" name="object 9"/>
          <p:cNvSpPr/>
          <p:nvPr/>
        </p:nvSpPr>
        <p:spPr>
          <a:xfrm>
            <a:off x="427482" y="2898648"/>
            <a:ext cx="1930527" cy="1738503"/>
          </a:xfrm>
          <a:prstGeom prst="rect">
            <a:avLst/>
          </a:prstGeom>
          <a:blipFill>
            <a:blip r:embed="rId7" cstate="print"/>
            <a:stretch>
              <a:fillRect/>
            </a:stretch>
          </a:blipFill>
        </p:spPr>
        <p:txBody>
          <a:bodyPr wrap="square" lIns="0" tIns="0" rIns="0" bIns="0" rtlCol="0"/>
          <a:lstStyle/>
          <a:p>
            <a:endParaRPr sz="1050"/>
          </a:p>
        </p:txBody>
      </p:sp>
      <p:sp>
        <p:nvSpPr>
          <p:cNvPr id="10" name="object 10"/>
          <p:cNvSpPr txBox="1"/>
          <p:nvPr/>
        </p:nvSpPr>
        <p:spPr>
          <a:xfrm>
            <a:off x="4323397" y="2559463"/>
            <a:ext cx="540068" cy="563616"/>
          </a:xfrm>
          <a:prstGeom prst="rect">
            <a:avLst/>
          </a:prstGeom>
        </p:spPr>
        <p:txBody>
          <a:bodyPr vert="horz" wrap="square" lIns="0" tIns="9525" rIns="0" bIns="0" rtlCol="0">
            <a:spAutoFit/>
          </a:bodyPr>
          <a:lstStyle/>
          <a:p>
            <a:pPr marL="9525">
              <a:spcBef>
                <a:spcPts val="75"/>
              </a:spcBef>
            </a:pPr>
            <a:r>
              <a:rPr sz="3600" b="1" spc="-4" dirty="0">
                <a:latin typeface="Calibri"/>
                <a:cs typeface="Calibri"/>
              </a:rPr>
              <a:t>vs.</a:t>
            </a:r>
            <a:endParaRPr sz="3600">
              <a:latin typeface="Calibri"/>
              <a:cs typeface="Calibri"/>
            </a:endParaRPr>
          </a:p>
        </p:txBody>
      </p:sp>
      <p:sp>
        <p:nvSpPr>
          <p:cNvPr id="12" name="object 12"/>
          <p:cNvSpPr txBox="1">
            <a:spLocks noGrp="1"/>
          </p:cNvSpPr>
          <p:nvPr>
            <p:ph type="dt" sz="half" idx="4294967295"/>
          </p:nvPr>
        </p:nvSpPr>
        <p:spPr>
          <a:xfrm>
            <a:off x="0" y="0"/>
            <a:ext cx="0" cy="102592"/>
          </a:xfrm>
          <a:prstGeom prst="rect">
            <a:avLst/>
          </a:prstGeom>
        </p:spPr>
        <p:txBody>
          <a:bodyPr vert="horz" wrap="square" lIns="0" tIns="0" rIns="0" bIns="0" rtlCol="0">
            <a:spAutoFit/>
          </a:bodyPr>
          <a:lstStyle/>
          <a:p>
            <a:pPr marL="9525">
              <a:lnSpc>
                <a:spcPts val="825"/>
              </a:lnSpc>
            </a:pPr>
            <a:endParaRPr spc="-4" dirty="0"/>
          </a:p>
        </p:txBody>
      </p:sp>
      <p:sp>
        <p:nvSpPr>
          <p:cNvPr id="13" name="object 13"/>
          <p:cNvSpPr txBox="1">
            <a:spLocks noGrp="1"/>
          </p:cNvSpPr>
          <p:nvPr>
            <p:ph type="sldNum" sz="quarter" idx="4294967295"/>
          </p:nvPr>
        </p:nvSpPr>
        <p:spPr>
          <a:xfrm>
            <a:off x="0" y="0"/>
            <a:ext cx="0" cy="307777"/>
          </a:xfrm>
          <a:prstGeom prst="rect">
            <a:avLst/>
          </a:prstGeom>
        </p:spPr>
        <p:txBody>
          <a:bodyPr vert="horz" wrap="square" lIns="0" tIns="0" rIns="0" bIns="0" rtlCol="0">
            <a:spAutoFit/>
          </a:bodyPr>
          <a:lstStyle/>
          <a:p>
            <a:pPr marL="19050">
              <a:lnSpc>
                <a:spcPts val="825"/>
              </a:lnSpc>
            </a:pPr>
            <a:fld id="{81D60167-4931-47E6-BA6A-407CBD079E47}" type="slidenum">
              <a:rPr dirty="0"/>
              <a:pPr marL="19050">
                <a:lnSpc>
                  <a:spcPts val="825"/>
                </a:lnSpc>
              </a:pPr>
              <a:t>80</a:t>
            </a:fld>
            <a:endParaRPr dirty="0"/>
          </a:p>
        </p:txBody>
      </p:sp>
      <p:sp>
        <p:nvSpPr>
          <p:cNvPr id="14" name="Rectangle 13"/>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32235298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1787" y="2339530"/>
            <a:ext cx="7441406" cy="840615"/>
          </a:xfrm>
          <a:prstGeom prst="rect">
            <a:avLst/>
          </a:prstGeom>
        </p:spPr>
        <p:txBody>
          <a:bodyPr vert="horz" wrap="square" lIns="0" tIns="9525" rIns="0" bIns="0" rtlCol="0">
            <a:spAutoFit/>
          </a:bodyPr>
          <a:lstStyle/>
          <a:p>
            <a:pPr marL="9525">
              <a:spcBef>
                <a:spcPts val="75"/>
              </a:spcBef>
              <a:tabLst>
                <a:tab pos="7430929" algn="l"/>
              </a:tabLst>
            </a:pPr>
            <a:r>
              <a:rPr sz="5400" u="sng" spc="-30" dirty="0">
                <a:solidFill>
                  <a:srgbClr val="124262"/>
                </a:solidFill>
                <a:uFill>
                  <a:solidFill>
                    <a:srgbClr val="7E7E7E"/>
                  </a:solidFill>
                </a:uFill>
                <a:latin typeface="Calibri"/>
                <a:cs typeface="Calibri"/>
              </a:rPr>
              <a:t>Further</a:t>
            </a:r>
            <a:r>
              <a:rPr sz="5400" u="sng" spc="-135" dirty="0">
                <a:solidFill>
                  <a:srgbClr val="124262"/>
                </a:solidFill>
                <a:uFill>
                  <a:solidFill>
                    <a:srgbClr val="7E7E7E"/>
                  </a:solidFill>
                </a:uFill>
                <a:latin typeface="Calibri"/>
                <a:cs typeface="Calibri"/>
              </a:rPr>
              <a:t> </a:t>
            </a:r>
            <a:r>
              <a:rPr sz="5400" u="sng" spc="-45" dirty="0">
                <a:solidFill>
                  <a:srgbClr val="124262"/>
                </a:solidFill>
                <a:uFill>
                  <a:solidFill>
                    <a:srgbClr val="7E7E7E"/>
                  </a:solidFill>
                </a:uFill>
                <a:latin typeface="Calibri"/>
                <a:cs typeface="Calibri"/>
              </a:rPr>
              <a:t>Insights	</a:t>
            </a:r>
            <a:endParaRPr sz="5400">
              <a:latin typeface="Calibri"/>
              <a:cs typeface="Calibri"/>
            </a:endParaRPr>
          </a:p>
        </p:txBody>
      </p:sp>
      <p:sp>
        <p:nvSpPr>
          <p:cNvPr id="3" name="object 3"/>
          <p:cNvSpPr txBox="1"/>
          <p:nvPr/>
        </p:nvSpPr>
        <p:spPr>
          <a:xfrm>
            <a:off x="8229029" y="4906518"/>
            <a:ext cx="121920" cy="131350"/>
          </a:xfrm>
          <a:prstGeom prst="rect">
            <a:avLst/>
          </a:prstGeom>
        </p:spPr>
        <p:txBody>
          <a:bodyPr vert="horz" wrap="square" lIns="0" tIns="10001" rIns="0" bIns="0" rtlCol="0">
            <a:spAutoFit/>
          </a:bodyPr>
          <a:lstStyle/>
          <a:p>
            <a:pPr marL="9525">
              <a:spcBef>
                <a:spcPts val="79"/>
              </a:spcBef>
            </a:pPr>
            <a:r>
              <a:rPr sz="788" dirty="0">
                <a:solidFill>
                  <a:srgbClr val="124262"/>
                </a:solidFill>
                <a:latin typeface="Calibri"/>
                <a:cs typeface="Calibri"/>
              </a:rPr>
              <a:t>41</a:t>
            </a:r>
            <a:endParaRPr sz="788">
              <a:latin typeface="Calibri"/>
              <a:cs typeface="Calibri"/>
            </a:endParaRPr>
          </a:p>
        </p:txBody>
      </p:sp>
      <p:sp>
        <p:nvSpPr>
          <p:cNvPr id="4" name="object 4"/>
          <p:cNvSpPr/>
          <p:nvPr/>
        </p:nvSpPr>
        <p:spPr>
          <a:xfrm>
            <a:off x="0" y="0"/>
            <a:ext cx="9144000" cy="1920240"/>
          </a:xfrm>
          <a:prstGeom prst="rect">
            <a:avLst/>
          </a:prstGeom>
          <a:blipFill>
            <a:blip r:embed="rId2" cstate="print"/>
            <a:stretch>
              <a:fillRect/>
            </a:stretch>
          </a:blipFill>
        </p:spPr>
        <p:txBody>
          <a:bodyPr wrap="square" lIns="0" tIns="0" rIns="0" bIns="0" rtlCol="0"/>
          <a:lstStyle/>
          <a:p>
            <a:endParaRPr sz="1050"/>
          </a:p>
        </p:txBody>
      </p:sp>
      <p:sp>
        <p:nvSpPr>
          <p:cNvPr id="5" name="Date Placeholder 4"/>
          <p:cNvSpPr>
            <a:spLocks noGrp="1"/>
          </p:cNvSpPr>
          <p:nvPr>
            <p:ph type="dt" sz="half" idx="4294967295"/>
          </p:nvPr>
        </p:nvSpPr>
        <p:spPr/>
        <p:txBody>
          <a:bodyPr/>
          <a:lstStyle/>
          <a:p>
            <a:pPr marL="9525">
              <a:lnSpc>
                <a:spcPts val="825"/>
              </a:lnSpc>
            </a:pPr>
            <a:endParaRPr lang="en-IN" spc="-4" dirty="0"/>
          </a:p>
        </p:txBody>
      </p:sp>
      <p:sp>
        <p:nvSpPr>
          <p:cNvPr id="6" name="Slide Number Placeholder 5"/>
          <p:cNvSpPr>
            <a:spLocks noGrp="1"/>
          </p:cNvSpPr>
          <p:nvPr>
            <p:ph type="sldNum" sz="quarter" idx="4294967295"/>
          </p:nvPr>
        </p:nvSpPr>
        <p:spPr/>
        <p:txBody>
          <a:bodyPr/>
          <a:lstStyle/>
          <a:p>
            <a:pPr marL="70485">
              <a:lnSpc>
                <a:spcPts val="825"/>
              </a:lnSpc>
            </a:pPr>
            <a:fld id="{81D60167-4931-47E6-BA6A-407CBD079E47}" type="slidenum">
              <a:rPr lang="en-IN" smtClean="0"/>
              <a:pPr marL="70485">
                <a:lnSpc>
                  <a:spcPts val="825"/>
                </a:lnSpc>
              </a:pPr>
              <a:t>81</a:t>
            </a:fld>
            <a:endParaRPr lang="en-IN" dirty="0"/>
          </a:p>
        </p:txBody>
      </p:sp>
      <p:sp>
        <p:nvSpPr>
          <p:cNvPr id="7" name="Rectangle 6"/>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296622957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2005" y="149334"/>
            <a:ext cx="2690336" cy="517930"/>
          </a:xfrm>
          <a:prstGeom prst="rect">
            <a:avLst/>
          </a:prstGeom>
        </p:spPr>
        <p:txBody>
          <a:bodyPr vert="horz" wrap="square" lIns="0" tIns="10001" rIns="0" bIns="0" rtlCol="0" anchor="ctr">
            <a:spAutoFit/>
          </a:bodyPr>
          <a:lstStyle/>
          <a:p>
            <a:pPr marL="9525">
              <a:lnSpc>
                <a:spcPct val="100000"/>
              </a:lnSpc>
              <a:spcBef>
                <a:spcPts val="79"/>
              </a:spcBef>
            </a:pPr>
            <a:r>
              <a:rPr spc="-30" dirty="0"/>
              <a:t>Further</a:t>
            </a:r>
            <a:r>
              <a:rPr spc="-143" dirty="0"/>
              <a:t> </a:t>
            </a:r>
            <a:r>
              <a:rPr spc="-41" dirty="0"/>
              <a:t>Reading</a:t>
            </a:r>
            <a:endParaRPr/>
          </a:p>
        </p:txBody>
      </p:sp>
      <p:sp>
        <p:nvSpPr>
          <p:cNvPr id="5" name="object 5"/>
          <p:cNvSpPr txBox="1">
            <a:spLocks noGrp="1"/>
          </p:cNvSpPr>
          <p:nvPr>
            <p:ph type="dt" sz="half" idx="4294967295"/>
          </p:nvPr>
        </p:nvSpPr>
        <p:spPr>
          <a:xfrm>
            <a:off x="0" y="0"/>
            <a:ext cx="0" cy="102592"/>
          </a:xfrm>
          <a:prstGeom prst="rect">
            <a:avLst/>
          </a:prstGeom>
        </p:spPr>
        <p:txBody>
          <a:bodyPr vert="horz" wrap="square" lIns="0" tIns="0" rIns="0" bIns="0" rtlCol="0">
            <a:spAutoFit/>
          </a:bodyPr>
          <a:lstStyle/>
          <a:p>
            <a:pPr marL="9525">
              <a:lnSpc>
                <a:spcPts val="825"/>
              </a:lnSpc>
            </a:pPr>
            <a:endParaRPr spc="-4" dirty="0"/>
          </a:p>
        </p:txBody>
      </p:sp>
      <p:sp>
        <p:nvSpPr>
          <p:cNvPr id="6" name="object 6"/>
          <p:cNvSpPr txBox="1">
            <a:spLocks noGrp="1"/>
          </p:cNvSpPr>
          <p:nvPr>
            <p:ph type="sldNum" sz="quarter" idx="4294967295"/>
          </p:nvPr>
        </p:nvSpPr>
        <p:spPr>
          <a:xfrm>
            <a:off x="0" y="0"/>
            <a:ext cx="0" cy="307777"/>
          </a:xfrm>
          <a:prstGeom prst="rect">
            <a:avLst/>
          </a:prstGeom>
        </p:spPr>
        <p:txBody>
          <a:bodyPr vert="horz" wrap="square" lIns="0" tIns="0" rIns="0" bIns="0" rtlCol="0">
            <a:spAutoFit/>
          </a:bodyPr>
          <a:lstStyle/>
          <a:p>
            <a:pPr marL="19050">
              <a:lnSpc>
                <a:spcPts val="825"/>
              </a:lnSpc>
            </a:pPr>
            <a:fld id="{81D60167-4931-47E6-BA6A-407CBD079E47}" type="slidenum">
              <a:rPr dirty="0"/>
              <a:pPr marL="19050">
                <a:lnSpc>
                  <a:spcPts val="825"/>
                </a:lnSpc>
              </a:pPr>
              <a:t>82</a:t>
            </a:fld>
            <a:endParaRPr dirty="0"/>
          </a:p>
        </p:txBody>
      </p:sp>
      <p:sp>
        <p:nvSpPr>
          <p:cNvPr id="3" name="object 3"/>
          <p:cNvSpPr txBox="1"/>
          <p:nvPr/>
        </p:nvSpPr>
        <p:spPr>
          <a:xfrm>
            <a:off x="818693" y="856678"/>
            <a:ext cx="5336381" cy="2918107"/>
          </a:xfrm>
          <a:prstGeom prst="rect">
            <a:avLst/>
          </a:prstGeom>
        </p:spPr>
        <p:txBody>
          <a:bodyPr vert="horz" wrap="square" lIns="0" tIns="123825" rIns="0" bIns="0" rtlCol="0">
            <a:spAutoFit/>
          </a:bodyPr>
          <a:lstStyle/>
          <a:p>
            <a:pPr marL="266224" indent="-257175">
              <a:spcBef>
                <a:spcPts val="975"/>
              </a:spcBef>
              <a:buClr>
                <a:srgbClr val="124262"/>
              </a:buClr>
              <a:buFont typeface="Wingdings"/>
              <a:buChar char=""/>
              <a:tabLst>
                <a:tab pos="266224" algn="l"/>
                <a:tab pos="266700" algn="l"/>
              </a:tabLst>
            </a:pPr>
            <a:r>
              <a:rPr sz="1350" u="heavy" dirty="0">
                <a:solidFill>
                  <a:srgbClr val="6DAC1C"/>
                </a:solidFill>
                <a:uFill>
                  <a:solidFill>
                    <a:srgbClr val="6DAC1C"/>
                  </a:solidFill>
                </a:uFill>
                <a:latin typeface="Calibri"/>
                <a:cs typeface="Calibri"/>
                <a:hlinkClick r:id="rId2"/>
              </a:rPr>
              <a:t>"La </a:t>
            </a:r>
            <a:r>
              <a:rPr sz="1350" u="heavy" spc="-8" dirty="0">
                <a:solidFill>
                  <a:srgbClr val="6DAC1C"/>
                </a:solidFill>
                <a:uFill>
                  <a:solidFill>
                    <a:srgbClr val="6DAC1C"/>
                  </a:solidFill>
                </a:uFill>
                <a:latin typeface="Calibri"/>
                <a:cs typeface="Calibri"/>
                <a:hlinkClick r:id="rId2"/>
              </a:rPr>
              <a:t>(French) </a:t>
            </a:r>
            <a:r>
              <a:rPr sz="1350" u="heavy" spc="-19" dirty="0">
                <a:solidFill>
                  <a:srgbClr val="6DAC1C"/>
                </a:solidFill>
                <a:uFill>
                  <a:solidFill>
                    <a:srgbClr val="6DAC1C"/>
                  </a:solidFill>
                </a:uFill>
                <a:latin typeface="Calibri"/>
                <a:cs typeface="Calibri"/>
                <a:hlinkClick r:id="rId2"/>
              </a:rPr>
              <a:t>FinTech </a:t>
            </a:r>
            <a:r>
              <a:rPr sz="1350" u="heavy" spc="-4" dirty="0">
                <a:solidFill>
                  <a:srgbClr val="6DAC1C"/>
                </a:solidFill>
                <a:uFill>
                  <a:solidFill>
                    <a:srgbClr val="6DAC1C"/>
                  </a:solidFill>
                </a:uFill>
                <a:latin typeface="Calibri"/>
                <a:cs typeface="Calibri"/>
                <a:hlinkClick r:id="rId2"/>
              </a:rPr>
              <a:t>Connection" (Jean-Michel</a:t>
            </a:r>
            <a:r>
              <a:rPr sz="1350" u="heavy" spc="113" dirty="0">
                <a:solidFill>
                  <a:srgbClr val="6DAC1C"/>
                </a:solidFill>
                <a:uFill>
                  <a:solidFill>
                    <a:srgbClr val="6DAC1C"/>
                  </a:solidFill>
                </a:uFill>
                <a:latin typeface="Calibri"/>
                <a:cs typeface="Calibri"/>
                <a:hlinkClick r:id="rId2"/>
              </a:rPr>
              <a:t> </a:t>
            </a:r>
            <a:r>
              <a:rPr sz="1350" u="heavy" spc="-8" dirty="0">
                <a:solidFill>
                  <a:srgbClr val="6DAC1C"/>
                </a:solidFill>
                <a:uFill>
                  <a:solidFill>
                    <a:srgbClr val="6DAC1C"/>
                  </a:solidFill>
                </a:uFill>
                <a:latin typeface="Calibri"/>
                <a:cs typeface="Calibri"/>
                <a:hlinkClick r:id="rId2"/>
              </a:rPr>
              <a:t>Pailhon)</a:t>
            </a:r>
            <a:endParaRPr sz="1350">
              <a:latin typeface="Calibri"/>
              <a:cs typeface="Calibri"/>
            </a:endParaRPr>
          </a:p>
          <a:p>
            <a:pPr marL="266224" indent="-257175">
              <a:spcBef>
                <a:spcPts val="900"/>
              </a:spcBef>
              <a:buClr>
                <a:srgbClr val="124262"/>
              </a:buClr>
              <a:buFont typeface="Wingdings"/>
              <a:buChar char=""/>
              <a:tabLst>
                <a:tab pos="266224" algn="l"/>
                <a:tab pos="266700" algn="l"/>
              </a:tabLst>
            </a:pPr>
            <a:r>
              <a:rPr sz="1350" u="heavy" spc="-8" dirty="0">
                <a:solidFill>
                  <a:srgbClr val="6DAC1C"/>
                </a:solidFill>
                <a:uFill>
                  <a:solidFill>
                    <a:srgbClr val="6DAC1C"/>
                  </a:solidFill>
                </a:uFill>
                <a:latin typeface="Calibri"/>
                <a:cs typeface="Calibri"/>
                <a:hlinkClick r:id="rId3"/>
              </a:rPr>
              <a:t>"Fintech </a:t>
            </a:r>
            <a:r>
              <a:rPr sz="1350" u="heavy" spc="-11" dirty="0">
                <a:solidFill>
                  <a:srgbClr val="6DAC1C"/>
                </a:solidFill>
                <a:uFill>
                  <a:solidFill>
                    <a:srgbClr val="6DAC1C"/>
                  </a:solidFill>
                </a:uFill>
                <a:latin typeface="Calibri"/>
                <a:cs typeface="Calibri"/>
                <a:hlinkClick r:id="rId3"/>
              </a:rPr>
              <a:t>strategic </a:t>
            </a:r>
            <a:r>
              <a:rPr sz="1350" u="heavy" spc="-8" dirty="0">
                <a:solidFill>
                  <a:srgbClr val="6DAC1C"/>
                </a:solidFill>
                <a:uFill>
                  <a:solidFill>
                    <a:srgbClr val="6DAC1C"/>
                  </a:solidFill>
                </a:uFill>
                <a:latin typeface="Calibri"/>
                <a:cs typeface="Calibri"/>
                <a:hlinkClick r:id="rId3"/>
              </a:rPr>
              <a:t>review" </a:t>
            </a:r>
            <a:r>
              <a:rPr sz="1350" u="heavy" spc="-4" dirty="0">
                <a:solidFill>
                  <a:srgbClr val="6DAC1C"/>
                </a:solidFill>
                <a:uFill>
                  <a:solidFill>
                    <a:srgbClr val="6DAC1C"/>
                  </a:solidFill>
                </a:uFill>
                <a:latin typeface="Calibri"/>
                <a:cs typeface="Calibri"/>
                <a:hlinkClick r:id="rId3"/>
              </a:rPr>
              <a:t>by Jean-Michel </a:t>
            </a:r>
            <a:r>
              <a:rPr sz="1350" u="heavy" spc="-8" dirty="0">
                <a:solidFill>
                  <a:srgbClr val="6DAC1C"/>
                </a:solidFill>
                <a:uFill>
                  <a:solidFill>
                    <a:srgbClr val="6DAC1C"/>
                  </a:solidFill>
                </a:uFill>
                <a:latin typeface="Calibri"/>
                <a:cs typeface="Calibri"/>
                <a:hlinkClick r:id="rId3"/>
              </a:rPr>
              <a:t>Pailhon</a:t>
            </a:r>
            <a:r>
              <a:rPr sz="1350" u="heavy" spc="113" dirty="0">
                <a:solidFill>
                  <a:srgbClr val="6DAC1C"/>
                </a:solidFill>
                <a:uFill>
                  <a:solidFill>
                    <a:srgbClr val="6DAC1C"/>
                  </a:solidFill>
                </a:uFill>
                <a:latin typeface="Calibri"/>
                <a:cs typeface="Calibri"/>
                <a:hlinkClick r:id="rId3"/>
              </a:rPr>
              <a:t> </a:t>
            </a:r>
            <a:r>
              <a:rPr sz="1350" u="heavy" spc="-8" dirty="0">
                <a:solidFill>
                  <a:srgbClr val="6DAC1C"/>
                </a:solidFill>
                <a:uFill>
                  <a:solidFill>
                    <a:srgbClr val="6DAC1C"/>
                  </a:solidFill>
                </a:uFill>
                <a:latin typeface="Calibri"/>
                <a:cs typeface="Calibri"/>
                <a:hlinkClick r:id="rId3"/>
              </a:rPr>
              <a:t>(SlideShare)</a:t>
            </a:r>
            <a:endParaRPr sz="1350">
              <a:latin typeface="Calibri"/>
              <a:cs typeface="Calibri"/>
            </a:endParaRPr>
          </a:p>
          <a:p>
            <a:pPr marL="266224" indent="-257175">
              <a:spcBef>
                <a:spcPts val="900"/>
              </a:spcBef>
              <a:buClr>
                <a:srgbClr val="124262"/>
              </a:buClr>
              <a:buFont typeface="Wingdings"/>
              <a:buChar char=""/>
              <a:tabLst>
                <a:tab pos="266224" algn="l"/>
                <a:tab pos="266700" algn="l"/>
              </a:tabLst>
            </a:pPr>
            <a:r>
              <a:rPr sz="1350" u="heavy" spc="-19" dirty="0">
                <a:solidFill>
                  <a:srgbClr val="6DAC1C"/>
                </a:solidFill>
                <a:uFill>
                  <a:solidFill>
                    <a:srgbClr val="6DAC1C"/>
                  </a:solidFill>
                </a:uFill>
                <a:latin typeface="Calibri"/>
                <a:cs typeface="Calibri"/>
                <a:hlinkClick r:id="rId4"/>
              </a:rPr>
              <a:t>FinTech </a:t>
            </a:r>
            <a:r>
              <a:rPr sz="1350" u="heavy" dirty="0">
                <a:solidFill>
                  <a:srgbClr val="6DAC1C"/>
                </a:solidFill>
                <a:uFill>
                  <a:solidFill>
                    <a:srgbClr val="6DAC1C"/>
                  </a:solidFill>
                </a:uFill>
                <a:latin typeface="Calibri"/>
                <a:cs typeface="Calibri"/>
                <a:hlinkClick r:id="rId4"/>
              </a:rPr>
              <a:t>: </a:t>
            </a:r>
            <a:r>
              <a:rPr sz="1350" u="heavy" spc="-8" dirty="0">
                <a:solidFill>
                  <a:srgbClr val="6DAC1C"/>
                </a:solidFill>
                <a:uFill>
                  <a:solidFill>
                    <a:srgbClr val="6DAC1C"/>
                  </a:solidFill>
                </a:uFill>
                <a:latin typeface="Calibri"/>
                <a:cs typeface="Calibri"/>
                <a:hlinkClick r:id="rId4"/>
              </a:rPr>
              <a:t>concurrents </a:t>
            </a:r>
            <a:r>
              <a:rPr sz="1350" u="heavy" spc="-4" dirty="0">
                <a:solidFill>
                  <a:srgbClr val="6DAC1C"/>
                </a:solidFill>
                <a:uFill>
                  <a:solidFill>
                    <a:srgbClr val="6DAC1C"/>
                  </a:solidFill>
                </a:uFill>
                <a:latin typeface="Calibri"/>
                <a:cs typeface="Calibri"/>
                <a:hlinkClick r:id="rId4"/>
              </a:rPr>
              <a:t>ou </a:t>
            </a:r>
            <a:r>
              <a:rPr sz="1350" u="heavy" spc="-8" dirty="0">
                <a:solidFill>
                  <a:srgbClr val="6DAC1C"/>
                </a:solidFill>
                <a:uFill>
                  <a:solidFill>
                    <a:srgbClr val="6DAC1C"/>
                  </a:solidFill>
                </a:uFill>
                <a:latin typeface="Calibri"/>
                <a:cs typeface="Calibri"/>
                <a:hlinkClick r:id="rId4"/>
              </a:rPr>
              <a:t>partenaires </a:t>
            </a:r>
            <a:r>
              <a:rPr sz="1350" u="heavy" dirty="0">
                <a:solidFill>
                  <a:srgbClr val="6DAC1C"/>
                </a:solidFill>
                <a:uFill>
                  <a:solidFill>
                    <a:srgbClr val="6DAC1C"/>
                  </a:solidFill>
                </a:uFill>
                <a:latin typeface="Calibri"/>
                <a:cs typeface="Calibri"/>
                <a:hlinkClick r:id="rId4"/>
              </a:rPr>
              <a:t>- </a:t>
            </a:r>
            <a:r>
              <a:rPr sz="1350" u="heavy" spc="-11" dirty="0">
                <a:solidFill>
                  <a:srgbClr val="6DAC1C"/>
                </a:solidFill>
                <a:uFill>
                  <a:solidFill>
                    <a:srgbClr val="6DAC1C"/>
                  </a:solidFill>
                </a:uFill>
                <a:latin typeface="Calibri"/>
                <a:cs typeface="Calibri"/>
                <a:hlinkClick r:id="rId4"/>
              </a:rPr>
              <a:t>OCTO</a:t>
            </a:r>
            <a:r>
              <a:rPr sz="1350" u="heavy" spc="83" dirty="0">
                <a:solidFill>
                  <a:srgbClr val="6DAC1C"/>
                </a:solidFill>
                <a:uFill>
                  <a:solidFill>
                    <a:srgbClr val="6DAC1C"/>
                  </a:solidFill>
                </a:uFill>
                <a:latin typeface="Calibri"/>
                <a:cs typeface="Calibri"/>
                <a:hlinkClick r:id="rId4"/>
              </a:rPr>
              <a:t> </a:t>
            </a:r>
            <a:r>
              <a:rPr sz="1350" u="heavy" spc="-15" dirty="0">
                <a:solidFill>
                  <a:srgbClr val="6DAC1C"/>
                </a:solidFill>
                <a:uFill>
                  <a:solidFill>
                    <a:srgbClr val="6DAC1C"/>
                  </a:solidFill>
                </a:uFill>
                <a:latin typeface="Calibri"/>
                <a:cs typeface="Calibri"/>
                <a:hlinkClick r:id="rId4"/>
              </a:rPr>
              <a:t>Technology</a:t>
            </a:r>
            <a:endParaRPr sz="1350">
              <a:latin typeface="Calibri"/>
              <a:cs typeface="Calibri"/>
            </a:endParaRPr>
          </a:p>
          <a:p>
            <a:pPr marL="266224" indent="-257175">
              <a:spcBef>
                <a:spcPts val="900"/>
              </a:spcBef>
              <a:buClr>
                <a:srgbClr val="124262"/>
              </a:buClr>
              <a:buFont typeface="Wingdings"/>
              <a:buChar char=""/>
              <a:tabLst>
                <a:tab pos="266224" algn="l"/>
                <a:tab pos="266700" algn="l"/>
              </a:tabLst>
            </a:pPr>
            <a:r>
              <a:rPr sz="1350" u="heavy" dirty="0">
                <a:solidFill>
                  <a:srgbClr val="6DAC1C"/>
                </a:solidFill>
                <a:uFill>
                  <a:solidFill>
                    <a:srgbClr val="6DAC1C"/>
                  </a:solidFill>
                </a:uFill>
                <a:latin typeface="Calibri"/>
                <a:cs typeface="Calibri"/>
                <a:hlinkClick r:id="rId5"/>
              </a:rPr>
              <a:t>"Le </a:t>
            </a:r>
            <a:r>
              <a:rPr sz="1350" u="heavy" spc="-19" dirty="0">
                <a:solidFill>
                  <a:srgbClr val="6DAC1C"/>
                </a:solidFill>
                <a:uFill>
                  <a:solidFill>
                    <a:srgbClr val="6DAC1C"/>
                  </a:solidFill>
                </a:uFill>
                <a:latin typeface="Calibri"/>
                <a:cs typeface="Calibri"/>
                <a:hlinkClick r:id="rId5"/>
              </a:rPr>
              <a:t>FinTech </a:t>
            </a:r>
            <a:r>
              <a:rPr sz="1350" u="heavy" spc="-4" dirty="0">
                <a:solidFill>
                  <a:srgbClr val="6DAC1C"/>
                </a:solidFill>
                <a:uFill>
                  <a:solidFill>
                    <a:srgbClr val="6DAC1C"/>
                  </a:solidFill>
                </a:uFill>
                <a:latin typeface="Calibri"/>
                <a:cs typeface="Calibri"/>
                <a:hlinkClick r:id="rId5"/>
              </a:rPr>
              <a:t>cannibalisent la banque" </a:t>
            </a:r>
            <a:r>
              <a:rPr sz="1350" u="heavy" spc="-8" dirty="0">
                <a:solidFill>
                  <a:srgbClr val="6DAC1C"/>
                </a:solidFill>
                <a:uFill>
                  <a:solidFill>
                    <a:srgbClr val="6DAC1C"/>
                  </a:solidFill>
                </a:uFill>
                <a:latin typeface="Calibri"/>
                <a:cs typeface="Calibri"/>
                <a:hlinkClick r:id="rId5"/>
              </a:rPr>
              <a:t>(Octo</a:t>
            </a:r>
            <a:r>
              <a:rPr sz="1350" u="heavy" spc="90" dirty="0">
                <a:solidFill>
                  <a:srgbClr val="6DAC1C"/>
                </a:solidFill>
                <a:uFill>
                  <a:solidFill>
                    <a:srgbClr val="6DAC1C"/>
                  </a:solidFill>
                </a:uFill>
                <a:latin typeface="Calibri"/>
                <a:cs typeface="Calibri"/>
                <a:hlinkClick r:id="rId5"/>
              </a:rPr>
              <a:t> </a:t>
            </a:r>
            <a:r>
              <a:rPr sz="1350" u="heavy" spc="-11" dirty="0">
                <a:solidFill>
                  <a:srgbClr val="6DAC1C"/>
                </a:solidFill>
                <a:uFill>
                  <a:solidFill>
                    <a:srgbClr val="6DAC1C"/>
                  </a:solidFill>
                </a:uFill>
                <a:latin typeface="Calibri"/>
                <a:cs typeface="Calibri"/>
                <a:hlinkClick r:id="rId5"/>
              </a:rPr>
              <a:t>Technology)</a:t>
            </a:r>
            <a:endParaRPr sz="1350">
              <a:latin typeface="Calibri"/>
              <a:cs typeface="Calibri"/>
            </a:endParaRPr>
          </a:p>
          <a:p>
            <a:pPr marL="266224" indent="-257175">
              <a:spcBef>
                <a:spcPts val="900"/>
              </a:spcBef>
              <a:buClr>
                <a:srgbClr val="124262"/>
              </a:buClr>
              <a:buFont typeface="Wingdings"/>
              <a:buChar char=""/>
              <a:tabLst>
                <a:tab pos="266224" algn="l"/>
                <a:tab pos="266700" algn="l"/>
              </a:tabLst>
            </a:pPr>
            <a:r>
              <a:rPr sz="1350" u="heavy" spc="-8" dirty="0">
                <a:solidFill>
                  <a:srgbClr val="6DAC1C"/>
                </a:solidFill>
                <a:uFill>
                  <a:solidFill>
                    <a:srgbClr val="6DAC1C"/>
                  </a:solidFill>
                </a:uFill>
                <a:latin typeface="Calibri"/>
                <a:cs typeface="Calibri"/>
                <a:hlinkClick r:id="rId6"/>
              </a:rPr>
              <a:t>Groupe </a:t>
            </a:r>
            <a:r>
              <a:rPr sz="1350" u="heavy" dirty="0">
                <a:solidFill>
                  <a:srgbClr val="6DAC1C"/>
                </a:solidFill>
                <a:uFill>
                  <a:solidFill>
                    <a:srgbClr val="6DAC1C"/>
                  </a:solidFill>
                </a:uFill>
                <a:latin typeface="Calibri"/>
                <a:cs typeface="Calibri"/>
                <a:hlinkClick r:id="rId6"/>
              </a:rPr>
              <a:t>« </a:t>
            </a:r>
            <a:r>
              <a:rPr sz="1350" u="heavy" spc="-8" dirty="0">
                <a:solidFill>
                  <a:srgbClr val="6DAC1C"/>
                </a:solidFill>
                <a:uFill>
                  <a:solidFill>
                    <a:srgbClr val="6DAC1C"/>
                  </a:solidFill>
                </a:uFill>
                <a:latin typeface="Calibri"/>
                <a:cs typeface="Calibri"/>
                <a:hlinkClick r:id="rId6"/>
              </a:rPr>
              <a:t>Fintechers France </a:t>
            </a:r>
            <a:r>
              <a:rPr sz="1350" u="heavy" dirty="0">
                <a:solidFill>
                  <a:srgbClr val="6DAC1C"/>
                </a:solidFill>
                <a:uFill>
                  <a:solidFill>
                    <a:srgbClr val="6DAC1C"/>
                  </a:solidFill>
                </a:uFill>
                <a:latin typeface="Calibri"/>
                <a:cs typeface="Calibri"/>
                <a:hlinkClick r:id="rId6"/>
              </a:rPr>
              <a:t>» sur</a:t>
            </a:r>
            <a:r>
              <a:rPr sz="1350" u="heavy" spc="56" dirty="0">
                <a:solidFill>
                  <a:srgbClr val="6DAC1C"/>
                </a:solidFill>
                <a:uFill>
                  <a:solidFill>
                    <a:srgbClr val="6DAC1C"/>
                  </a:solidFill>
                </a:uFill>
                <a:latin typeface="Calibri"/>
                <a:cs typeface="Calibri"/>
                <a:hlinkClick r:id="rId6"/>
              </a:rPr>
              <a:t> </a:t>
            </a:r>
            <a:r>
              <a:rPr sz="1350" u="heavy" spc="-11" dirty="0">
                <a:solidFill>
                  <a:srgbClr val="6DAC1C"/>
                </a:solidFill>
                <a:uFill>
                  <a:solidFill>
                    <a:srgbClr val="6DAC1C"/>
                  </a:solidFill>
                </a:uFill>
                <a:latin typeface="Calibri"/>
                <a:cs typeface="Calibri"/>
                <a:hlinkClick r:id="rId6"/>
              </a:rPr>
              <a:t>Linkedin</a:t>
            </a:r>
            <a:endParaRPr sz="1350">
              <a:latin typeface="Calibri"/>
              <a:cs typeface="Calibri"/>
            </a:endParaRPr>
          </a:p>
          <a:p>
            <a:pPr marL="266224" indent="-257175">
              <a:spcBef>
                <a:spcPts val="900"/>
              </a:spcBef>
              <a:buFont typeface="Wingdings"/>
              <a:buChar char=""/>
              <a:tabLst>
                <a:tab pos="266224" algn="l"/>
                <a:tab pos="266700" algn="l"/>
              </a:tabLst>
            </a:pPr>
            <a:r>
              <a:rPr sz="1350" spc="-19" dirty="0">
                <a:solidFill>
                  <a:srgbClr val="124262"/>
                </a:solidFill>
                <a:latin typeface="Calibri"/>
                <a:cs typeface="Calibri"/>
              </a:rPr>
              <a:t>Twitter</a:t>
            </a:r>
            <a:endParaRPr sz="1350">
              <a:latin typeface="Calibri"/>
              <a:cs typeface="Calibri"/>
            </a:endParaRPr>
          </a:p>
          <a:p>
            <a:pPr marL="266224" indent="-257175">
              <a:spcBef>
                <a:spcPts val="904"/>
              </a:spcBef>
              <a:buClr>
                <a:srgbClr val="124262"/>
              </a:buClr>
              <a:buFont typeface="Wingdings"/>
              <a:buChar char=""/>
              <a:tabLst>
                <a:tab pos="266224" algn="l"/>
                <a:tab pos="266700" algn="l"/>
              </a:tabLst>
            </a:pPr>
            <a:r>
              <a:rPr sz="1350" u="heavy" spc="-4" dirty="0">
                <a:solidFill>
                  <a:srgbClr val="6DAC1C"/>
                </a:solidFill>
                <a:uFill>
                  <a:solidFill>
                    <a:srgbClr val="6DAC1C"/>
                  </a:solidFill>
                </a:uFill>
                <a:latin typeface="Calibri"/>
                <a:cs typeface="Calibri"/>
                <a:hlinkClick r:id="rId7"/>
              </a:rPr>
              <a:t>La Banque, </a:t>
            </a:r>
            <a:r>
              <a:rPr sz="1350" u="heavy" spc="-11" dirty="0">
                <a:solidFill>
                  <a:srgbClr val="6DAC1C"/>
                </a:solidFill>
                <a:uFill>
                  <a:solidFill>
                    <a:srgbClr val="6DAC1C"/>
                  </a:solidFill>
                </a:uFill>
                <a:latin typeface="Calibri"/>
                <a:cs typeface="Calibri"/>
                <a:hlinkClick r:id="rId7"/>
              </a:rPr>
              <a:t>Reflet </a:t>
            </a:r>
            <a:r>
              <a:rPr sz="1350" u="heavy" spc="-4" dirty="0">
                <a:solidFill>
                  <a:srgbClr val="6DAC1C"/>
                </a:solidFill>
                <a:uFill>
                  <a:solidFill>
                    <a:srgbClr val="6DAC1C"/>
                  </a:solidFill>
                </a:uFill>
                <a:latin typeface="Calibri"/>
                <a:cs typeface="Calibri"/>
                <a:hlinkClick r:id="rId7"/>
              </a:rPr>
              <a:t>d'un </a:t>
            </a:r>
            <a:r>
              <a:rPr sz="1350" u="heavy" dirty="0">
                <a:solidFill>
                  <a:srgbClr val="6DAC1C"/>
                </a:solidFill>
                <a:uFill>
                  <a:solidFill>
                    <a:srgbClr val="6DAC1C"/>
                  </a:solidFill>
                </a:uFill>
                <a:latin typeface="Calibri"/>
                <a:cs typeface="Calibri"/>
                <a:hlinkClick r:id="rId7"/>
              </a:rPr>
              <a:t>Monde en </a:t>
            </a:r>
            <a:r>
              <a:rPr sz="1350" u="heavy" spc="-23" dirty="0">
                <a:solidFill>
                  <a:srgbClr val="6DAC1C"/>
                </a:solidFill>
                <a:uFill>
                  <a:solidFill>
                    <a:srgbClr val="6DAC1C"/>
                  </a:solidFill>
                </a:uFill>
                <a:latin typeface="Calibri"/>
                <a:cs typeface="Calibri"/>
                <a:hlinkClick r:id="rId7"/>
              </a:rPr>
              <a:t>Train </a:t>
            </a:r>
            <a:r>
              <a:rPr sz="1350" u="heavy" dirty="0">
                <a:solidFill>
                  <a:srgbClr val="6DAC1C"/>
                </a:solidFill>
                <a:uFill>
                  <a:solidFill>
                    <a:srgbClr val="6DAC1C"/>
                  </a:solidFill>
                </a:uFill>
                <a:latin typeface="Calibri"/>
                <a:cs typeface="Calibri"/>
                <a:hlinkClick r:id="rId7"/>
              </a:rPr>
              <a:t>de </a:t>
            </a:r>
            <a:r>
              <a:rPr sz="1350" u="heavy" spc="-8" dirty="0">
                <a:solidFill>
                  <a:srgbClr val="6DAC1C"/>
                </a:solidFill>
                <a:uFill>
                  <a:solidFill>
                    <a:srgbClr val="6DAC1C"/>
                  </a:solidFill>
                </a:uFill>
                <a:latin typeface="Calibri"/>
                <a:cs typeface="Calibri"/>
                <a:hlinkClick r:id="rId7"/>
              </a:rPr>
              <a:t>Naître (Octobre </a:t>
            </a:r>
            <a:r>
              <a:rPr sz="1350" u="heavy" spc="-4" dirty="0">
                <a:solidFill>
                  <a:srgbClr val="6DAC1C"/>
                </a:solidFill>
                <a:uFill>
                  <a:solidFill>
                    <a:srgbClr val="6DAC1C"/>
                  </a:solidFill>
                </a:uFill>
                <a:latin typeface="Calibri"/>
                <a:cs typeface="Calibri"/>
                <a:hlinkClick r:id="rId7"/>
              </a:rPr>
              <a:t>2015,</a:t>
            </a:r>
            <a:r>
              <a:rPr sz="1350" u="heavy" spc="146" dirty="0">
                <a:solidFill>
                  <a:srgbClr val="6DAC1C"/>
                </a:solidFill>
                <a:uFill>
                  <a:solidFill>
                    <a:srgbClr val="6DAC1C"/>
                  </a:solidFill>
                </a:uFill>
                <a:latin typeface="Calibri"/>
                <a:cs typeface="Calibri"/>
                <a:hlinkClick r:id="rId7"/>
              </a:rPr>
              <a:t> </a:t>
            </a:r>
            <a:r>
              <a:rPr sz="1350" u="heavy" spc="-8" dirty="0">
                <a:solidFill>
                  <a:srgbClr val="6DAC1C"/>
                </a:solidFill>
                <a:uFill>
                  <a:solidFill>
                    <a:srgbClr val="6DAC1C"/>
                  </a:solidFill>
                </a:uFill>
                <a:latin typeface="Calibri"/>
                <a:cs typeface="Calibri"/>
                <a:hlinkClick r:id="rId7"/>
              </a:rPr>
              <a:t>Athling)</a:t>
            </a:r>
            <a:endParaRPr sz="1350">
              <a:latin typeface="Calibri"/>
              <a:cs typeface="Calibri"/>
            </a:endParaRPr>
          </a:p>
          <a:p>
            <a:pPr marL="266224" indent="-257175">
              <a:spcBef>
                <a:spcPts val="896"/>
              </a:spcBef>
              <a:buClr>
                <a:srgbClr val="124262"/>
              </a:buClr>
              <a:buFont typeface="Wingdings"/>
              <a:buChar char=""/>
              <a:tabLst>
                <a:tab pos="266224" algn="l"/>
                <a:tab pos="266700" algn="l"/>
              </a:tabLst>
            </a:pPr>
            <a:r>
              <a:rPr sz="1350" u="heavy" spc="-8" dirty="0">
                <a:solidFill>
                  <a:srgbClr val="6DAC1C"/>
                </a:solidFill>
                <a:uFill>
                  <a:solidFill>
                    <a:srgbClr val="6DAC1C"/>
                  </a:solidFill>
                </a:uFill>
                <a:latin typeface="Calibri"/>
                <a:cs typeface="Calibri"/>
                <a:hlinkClick r:id="rId8"/>
              </a:rPr>
              <a:t>http://www.francefintech.org/</a:t>
            </a:r>
            <a:endParaRPr sz="1350">
              <a:latin typeface="Calibri"/>
              <a:cs typeface="Calibri"/>
            </a:endParaRPr>
          </a:p>
          <a:p>
            <a:pPr marL="266224" indent="-257175">
              <a:spcBef>
                <a:spcPts val="904"/>
              </a:spcBef>
              <a:buClr>
                <a:srgbClr val="124262"/>
              </a:buClr>
              <a:buFont typeface="Wingdings"/>
              <a:buChar char=""/>
              <a:tabLst>
                <a:tab pos="266224" algn="l"/>
                <a:tab pos="266700" algn="l"/>
              </a:tabLst>
            </a:pPr>
            <a:r>
              <a:rPr sz="1350" u="heavy" spc="-8" dirty="0">
                <a:solidFill>
                  <a:srgbClr val="6DAC1C"/>
                </a:solidFill>
                <a:uFill>
                  <a:solidFill>
                    <a:srgbClr val="6DAC1C"/>
                  </a:solidFill>
                </a:uFill>
                <a:latin typeface="Calibri"/>
                <a:cs typeface="Calibri"/>
                <a:hlinkClick r:id="rId8"/>
              </a:rPr>
              <a:t>https://www.cbinsights.com/blog/category/industry/fin-tech-industry/</a:t>
            </a:r>
            <a:endParaRPr sz="1350">
              <a:latin typeface="Calibri"/>
              <a:cs typeface="Calibri"/>
            </a:endParaRPr>
          </a:p>
        </p:txBody>
      </p:sp>
      <p:sp>
        <p:nvSpPr>
          <p:cNvPr id="7" name="Rectangle 6"/>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11815069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2005" y="149334"/>
            <a:ext cx="6373654" cy="517930"/>
          </a:xfrm>
          <a:prstGeom prst="rect">
            <a:avLst/>
          </a:prstGeom>
        </p:spPr>
        <p:txBody>
          <a:bodyPr vert="horz" wrap="square" lIns="0" tIns="10001" rIns="0" bIns="0" rtlCol="0" anchor="ctr">
            <a:spAutoFit/>
          </a:bodyPr>
          <a:lstStyle/>
          <a:p>
            <a:pPr marL="9525">
              <a:lnSpc>
                <a:spcPct val="100000"/>
              </a:lnSpc>
              <a:spcBef>
                <a:spcPts val="79"/>
              </a:spcBef>
            </a:pPr>
            <a:r>
              <a:rPr spc="-41" dirty="0"/>
              <a:t>Fintech </a:t>
            </a:r>
            <a:r>
              <a:rPr spc="-38" dirty="0"/>
              <a:t>News Sites </a:t>
            </a:r>
            <a:r>
              <a:rPr spc="-23" dirty="0"/>
              <a:t>and </a:t>
            </a:r>
            <a:r>
              <a:rPr spc="-30" dirty="0"/>
              <a:t>Blogs</a:t>
            </a:r>
            <a:r>
              <a:rPr spc="-285" dirty="0"/>
              <a:t> </a:t>
            </a:r>
            <a:r>
              <a:rPr spc="-30" dirty="0"/>
              <a:t>(Sample)</a:t>
            </a:r>
            <a:endParaRPr/>
          </a:p>
        </p:txBody>
      </p:sp>
      <p:sp>
        <p:nvSpPr>
          <p:cNvPr id="3" name="object 3"/>
          <p:cNvSpPr/>
          <p:nvPr/>
        </p:nvSpPr>
        <p:spPr>
          <a:xfrm>
            <a:off x="747522" y="1072133"/>
            <a:ext cx="1743075" cy="413766"/>
          </a:xfrm>
          <a:prstGeom prst="rect">
            <a:avLst/>
          </a:prstGeom>
          <a:blipFill>
            <a:blip r:embed="rId2" cstate="print"/>
            <a:stretch>
              <a:fillRect/>
            </a:stretch>
          </a:blipFill>
        </p:spPr>
        <p:txBody>
          <a:bodyPr wrap="square" lIns="0" tIns="0" rIns="0" bIns="0" rtlCol="0"/>
          <a:lstStyle/>
          <a:p>
            <a:endParaRPr sz="1050"/>
          </a:p>
        </p:txBody>
      </p:sp>
      <p:sp>
        <p:nvSpPr>
          <p:cNvPr id="4" name="object 4"/>
          <p:cNvSpPr/>
          <p:nvPr/>
        </p:nvSpPr>
        <p:spPr>
          <a:xfrm>
            <a:off x="762346" y="1762440"/>
            <a:ext cx="1713968" cy="856753"/>
          </a:xfrm>
          <a:prstGeom prst="rect">
            <a:avLst/>
          </a:prstGeom>
          <a:blipFill>
            <a:blip r:embed="rId3" cstate="print"/>
            <a:stretch>
              <a:fillRect/>
            </a:stretch>
          </a:blipFill>
        </p:spPr>
        <p:txBody>
          <a:bodyPr wrap="square" lIns="0" tIns="0" rIns="0" bIns="0" rtlCol="0"/>
          <a:lstStyle/>
          <a:p>
            <a:endParaRPr sz="1050"/>
          </a:p>
        </p:txBody>
      </p:sp>
      <p:sp>
        <p:nvSpPr>
          <p:cNvPr id="5" name="object 5"/>
          <p:cNvSpPr/>
          <p:nvPr/>
        </p:nvSpPr>
        <p:spPr>
          <a:xfrm>
            <a:off x="533782" y="2943225"/>
            <a:ext cx="2056832" cy="578887"/>
          </a:xfrm>
          <a:prstGeom prst="rect">
            <a:avLst/>
          </a:prstGeom>
          <a:blipFill>
            <a:blip r:embed="rId4" cstate="print"/>
            <a:stretch>
              <a:fillRect/>
            </a:stretch>
          </a:blipFill>
        </p:spPr>
        <p:txBody>
          <a:bodyPr wrap="square" lIns="0" tIns="0" rIns="0" bIns="0" rtlCol="0"/>
          <a:lstStyle/>
          <a:p>
            <a:endParaRPr sz="1050"/>
          </a:p>
        </p:txBody>
      </p:sp>
      <p:sp>
        <p:nvSpPr>
          <p:cNvPr id="6" name="object 6"/>
          <p:cNvSpPr/>
          <p:nvPr/>
        </p:nvSpPr>
        <p:spPr>
          <a:xfrm>
            <a:off x="3219831" y="1112139"/>
            <a:ext cx="1070991" cy="1070991"/>
          </a:xfrm>
          <a:prstGeom prst="rect">
            <a:avLst/>
          </a:prstGeom>
          <a:blipFill>
            <a:blip r:embed="rId5" cstate="print"/>
            <a:stretch>
              <a:fillRect/>
            </a:stretch>
          </a:blipFill>
        </p:spPr>
        <p:txBody>
          <a:bodyPr wrap="square" lIns="0" tIns="0" rIns="0" bIns="0" rtlCol="0"/>
          <a:lstStyle/>
          <a:p>
            <a:endParaRPr sz="1050"/>
          </a:p>
        </p:txBody>
      </p:sp>
      <p:sp>
        <p:nvSpPr>
          <p:cNvPr id="7" name="object 7"/>
          <p:cNvSpPr/>
          <p:nvPr/>
        </p:nvSpPr>
        <p:spPr>
          <a:xfrm>
            <a:off x="3219832" y="2552319"/>
            <a:ext cx="1921382" cy="957833"/>
          </a:xfrm>
          <a:prstGeom prst="rect">
            <a:avLst/>
          </a:prstGeom>
          <a:blipFill>
            <a:blip r:embed="rId6" cstate="print"/>
            <a:stretch>
              <a:fillRect/>
            </a:stretch>
          </a:blipFill>
        </p:spPr>
        <p:txBody>
          <a:bodyPr wrap="square" lIns="0" tIns="0" rIns="0" bIns="0" rtlCol="0"/>
          <a:lstStyle/>
          <a:p>
            <a:endParaRPr sz="1050"/>
          </a:p>
        </p:txBody>
      </p:sp>
      <p:sp>
        <p:nvSpPr>
          <p:cNvPr id="8" name="object 8"/>
          <p:cNvSpPr/>
          <p:nvPr/>
        </p:nvSpPr>
        <p:spPr>
          <a:xfrm>
            <a:off x="714478" y="3886200"/>
            <a:ext cx="1372013" cy="628650"/>
          </a:xfrm>
          <a:prstGeom prst="rect">
            <a:avLst/>
          </a:prstGeom>
          <a:blipFill>
            <a:blip r:embed="rId7" cstate="print"/>
            <a:stretch>
              <a:fillRect/>
            </a:stretch>
          </a:blipFill>
        </p:spPr>
        <p:txBody>
          <a:bodyPr wrap="square" lIns="0" tIns="0" rIns="0" bIns="0" rtlCol="0"/>
          <a:lstStyle/>
          <a:p>
            <a:endParaRPr sz="1050"/>
          </a:p>
        </p:txBody>
      </p:sp>
      <p:sp>
        <p:nvSpPr>
          <p:cNvPr id="9" name="object 9"/>
          <p:cNvSpPr/>
          <p:nvPr/>
        </p:nvSpPr>
        <p:spPr>
          <a:xfrm>
            <a:off x="3108959" y="3943350"/>
            <a:ext cx="2143125" cy="571500"/>
          </a:xfrm>
          <a:prstGeom prst="rect">
            <a:avLst/>
          </a:prstGeom>
          <a:blipFill>
            <a:blip r:embed="rId8" cstate="print"/>
            <a:stretch>
              <a:fillRect/>
            </a:stretch>
          </a:blipFill>
        </p:spPr>
        <p:txBody>
          <a:bodyPr wrap="square" lIns="0" tIns="0" rIns="0" bIns="0" rtlCol="0"/>
          <a:lstStyle/>
          <a:p>
            <a:endParaRPr sz="1050"/>
          </a:p>
        </p:txBody>
      </p:sp>
      <p:sp>
        <p:nvSpPr>
          <p:cNvPr id="10" name="object 10"/>
          <p:cNvSpPr/>
          <p:nvPr/>
        </p:nvSpPr>
        <p:spPr>
          <a:xfrm>
            <a:off x="5491765" y="1289896"/>
            <a:ext cx="1934108" cy="344870"/>
          </a:xfrm>
          <a:prstGeom prst="rect">
            <a:avLst/>
          </a:prstGeom>
          <a:blipFill>
            <a:blip r:embed="rId9" cstate="print"/>
            <a:stretch>
              <a:fillRect/>
            </a:stretch>
          </a:blipFill>
        </p:spPr>
        <p:txBody>
          <a:bodyPr wrap="square" lIns="0" tIns="0" rIns="0" bIns="0" rtlCol="0"/>
          <a:lstStyle/>
          <a:p>
            <a:endParaRPr sz="1050"/>
          </a:p>
        </p:txBody>
      </p:sp>
      <p:sp>
        <p:nvSpPr>
          <p:cNvPr id="11" name="object 11"/>
          <p:cNvSpPr/>
          <p:nvPr/>
        </p:nvSpPr>
        <p:spPr>
          <a:xfrm>
            <a:off x="5820155" y="2023109"/>
            <a:ext cx="1378458" cy="321183"/>
          </a:xfrm>
          <a:prstGeom prst="rect">
            <a:avLst/>
          </a:prstGeom>
          <a:blipFill>
            <a:blip r:embed="rId10" cstate="print"/>
            <a:stretch>
              <a:fillRect/>
            </a:stretch>
          </a:blipFill>
        </p:spPr>
        <p:txBody>
          <a:bodyPr wrap="square" lIns="0" tIns="0" rIns="0" bIns="0" rtlCol="0"/>
          <a:lstStyle/>
          <a:p>
            <a:endParaRPr sz="1050"/>
          </a:p>
        </p:txBody>
      </p:sp>
      <p:sp>
        <p:nvSpPr>
          <p:cNvPr id="12" name="object 12"/>
          <p:cNvSpPr/>
          <p:nvPr/>
        </p:nvSpPr>
        <p:spPr>
          <a:xfrm>
            <a:off x="5686425" y="2876834"/>
            <a:ext cx="1942827" cy="456811"/>
          </a:xfrm>
          <a:prstGeom prst="rect">
            <a:avLst/>
          </a:prstGeom>
          <a:blipFill>
            <a:blip r:embed="rId11" cstate="print"/>
            <a:stretch>
              <a:fillRect/>
            </a:stretch>
          </a:blipFill>
        </p:spPr>
        <p:txBody>
          <a:bodyPr wrap="square" lIns="0" tIns="0" rIns="0" bIns="0" rtlCol="0"/>
          <a:lstStyle/>
          <a:p>
            <a:endParaRPr sz="1050"/>
          </a:p>
        </p:txBody>
      </p:sp>
      <p:sp>
        <p:nvSpPr>
          <p:cNvPr id="13" name="object 13"/>
          <p:cNvSpPr/>
          <p:nvPr/>
        </p:nvSpPr>
        <p:spPr>
          <a:xfrm>
            <a:off x="7559802" y="3919348"/>
            <a:ext cx="539495" cy="400049"/>
          </a:xfrm>
          <a:prstGeom prst="rect">
            <a:avLst/>
          </a:prstGeom>
          <a:blipFill>
            <a:blip r:embed="rId12" cstate="print"/>
            <a:stretch>
              <a:fillRect/>
            </a:stretch>
          </a:blipFill>
        </p:spPr>
        <p:txBody>
          <a:bodyPr wrap="square" lIns="0" tIns="0" rIns="0" bIns="0" rtlCol="0"/>
          <a:lstStyle/>
          <a:p>
            <a:endParaRPr sz="1050"/>
          </a:p>
        </p:txBody>
      </p:sp>
      <p:sp>
        <p:nvSpPr>
          <p:cNvPr id="14" name="object 14"/>
          <p:cNvSpPr txBox="1"/>
          <p:nvPr/>
        </p:nvSpPr>
        <p:spPr>
          <a:xfrm>
            <a:off x="5915025" y="3853053"/>
            <a:ext cx="2257425" cy="719588"/>
          </a:xfrm>
          <a:prstGeom prst="rect">
            <a:avLst/>
          </a:prstGeom>
          <a:ln w="9144">
            <a:solidFill>
              <a:srgbClr val="1CACE3"/>
            </a:solidFill>
          </a:ln>
        </p:spPr>
        <p:txBody>
          <a:bodyPr vert="horz" wrap="square" lIns="0" tIns="115729" rIns="0" bIns="0" rtlCol="0">
            <a:spAutoFit/>
          </a:bodyPr>
          <a:lstStyle/>
          <a:p>
            <a:pPr marL="69056">
              <a:spcBef>
                <a:spcPts val="911"/>
              </a:spcBef>
            </a:pPr>
            <a:r>
              <a:rPr sz="1350" b="1" u="heavy" spc="-8" dirty="0">
                <a:solidFill>
                  <a:srgbClr val="6DAC1C"/>
                </a:solidFill>
                <a:uFill>
                  <a:solidFill>
                    <a:srgbClr val="6DAC1C"/>
                  </a:solidFill>
                </a:uFill>
                <a:latin typeface="Calibri"/>
                <a:cs typeface="Calibri"/>
                <a:hlinkClick r:id="rId13"/>
              </a:rPr>
              <a:t>C'est </a:t>
            </a:r>
            <a:r>
              <a:rPr sz="1350" b="1" u="heavy" dirty="0">
                <a:solidFill>
                  <a:srgbClr val="6DAC1C"/>
                </a:solidFill>
                <a:uFill>
                  <a:solidFill>
                    <a:srgbClr val="6DAC1C"/>
                  </a:solidFill>
                </a:uFill>
                <a:latin typeface="Calibri"/>
                <a:cs typeface="Calibri"/>
                <a:hlinkClick r:id="rId13"/>
              </a:rPr>
              <a:t>pas </a:t>
            </a:r>
            <a:r>
              <a:rPr sz="1350" b="1" u="heavy" spc="-4" dirty="0">
                <a:solidFill>
                  <a:srgbClr val="6DAC1C"/>
                </a:solidFill>
                <a:uFill>
                  <a:solidFill>
                    <a:srgbClr val="6DAC1C"/>
                  </a:solidFill>
                </a:uFill>
                <a:latin typeface="Calibri"/>
                <a:cs typeface="Calibri"/>
                <a:hlinkClick r:id="rId13"/>
              </a:rPr>
              <a:t>mon </a:t>
            </a:r>
            <a:r>
              <a:rPr sz="1350" b="1" u="heavy" dirty="0">
                <a:solidFill>
                  <a:srgbClr val="6DAC1C"/>
                </a:solidFill>
                <a:uFill>
                  <a:solidFill>
                    <a:srgbClr val="6DAC1C"/>
                  </a:solidFill>
                </a:uFill>
                <a:latin typeface="Calibri"/>
                <a:cs typeface="Calibri"/>
                <a:hlinkClick r:id="rId13"/>
              </a:rPr>
              <a:t>idée</a:t>
            </a:r>
            <a:r>
              <a:rPr sz="1350" b="1" u="heavy" spc="-45" dirty="0">
                <a:solidFill>
                  <a:srgbClr val="6DAC1C"/>
                </a:solidFill>
                <a:uFill>
                  <a:solidFill>
                    <a:srgbClr val="6DAC1C"/>
                  </a:solidFill>
                </a:uFill>
                <a:latin typeface="Calibri"/>
                <a:cs typeface="Calibri"/>
                <a:hlinkClick r:id="rId13"/>
              </a:rPr>
              <a:t> </a:t>
            </a:r>
            <a:r>
              <a:rPr sz="1350" b="1" u="heavy" dirty="0">
                <a:solidFill>
                  <a:srgbClr val="6DAC1C"/>
                </a:solidFill>
                <a:uFill>
                  <a:solidFill>
                    <a:srgbClr val="6DAC1C"/>
                  </a:solidFill>
                </a:uFill>
                <a:latin typeface="Calibri"/>
                <a:cs typeface="Calibri"/>
                <a:hlinkClick r:id="rId13"/>
              </a:rPr>
              <a:t>!</a:t>
            </a:r>
            <a:endParaRPr sz="1350">
              <a:latin typeface="Calibri"/>
              <a:cs typeface="Calibri"/>
            </a:endParaRPr>
          </a:p>
          <a:p>
            <a:pPr marL="90964" marR="869633">
              <a:spcBef>
                <a:spcPts val="1110"/>
              </a:spcBef>
            </a:pPr>
            <a:r>
              <a:rPr sz="825" spc="-4" dirty="0">
                <a:latin typeface="Calibri"/>
                <a:cs typeface="Calibri"/>
              </a:rPr>
              <a:t>L'innovation dans </a:t>
            </a:r>
            <a:r>
              <a:rPr sz="825" dirty="0">
                <a:latin typeface="Calibri"/>
                <a:cs typeface="Calibri"/>
              </a:rPr>
              <a:t>les services  </a:t>
            </a:r>
            <a:r>
              <a:rPr sz="825" spc="-4" dirty="0">
                <a:latin typeface="Calibri"/>
                <a:cs typeface="Calibri"/>
              </a:rPr>
              <a:t>financiers, </a:t>
            </a:r>
            <a:r>
              <a:rPr sz="825" dirty="0">
                <a:latin typeface="Calibri"/>
                <a:cs typeface="Calibri"/>
              </a:rPr>
              <a:t>par Patrice</a:t>
            </a:r>
            <a:r>
              <a:rPr sz="825" spc="-64" dirty="0">
                <a:latin typeface="Calibri"/>
                <a:cs typeface="Calibri"/>
              </a:rPr>
              <a:t> </a:t>
            </a:r>
            <a:r>
              <a:rPr sz="825" dirty="0">
                <a:latin typeface="Calibri"/>
                <a:cs typeface="Calibri"/>
              </a:rPr>
              <a:t>Bernard</a:t>
            </a:r>
            <a:endParaRPr sz="825">
              <a:latin typeface="Calibri"/>
              <a:cs typeface="Calibri"/>
            </a:endParaRPr>
          </a:p>
        </p:txBody>
      </p:sp>
      <p:sp>
        <p:nvSpPr>
          <p:cNvPr id="16" name="object 16"/>
          <p:cNvSpPr txBox="1">
            <a:spLocks noGrp="1"/>
          </p:cNvSpPr>
          <p:nvPr>
            <p:ph type="dt" sz="half" idx="4294967295"/>
          </p:nvPr>
        </p:nvSpPr>
        <p:spPr>
          <a:xfrm>
            <a:off x="0" y="0"/>
            <a:ext cx="0" cy="102592"/>
          </a:xfrm>
          <a:prstGeom prst="rect">
            <a:avLst/>
          </a:prstGeom>
        </p:spPr>
        <p:txBody>
          <a:bodyPr vert="horz" wrap="square" lIns="0" tIns="0" rIns="0" bIns="0" rtlCol="0">
            <a:spAutoFit/>
          </a:bodyPr>
          <a:lstStyle/>
          <a:p>
            <a:pPr marL="9525">
              <a:lnSpc>
                <a:spcPts val="825"/>
              </a:lnSpc>
            </a:pPr>
            <a:endParaRPr spc="-4" dirty="0"/>
          </a:p>
        </p:txBody>
      </p:sp>
      <p:sp>
        <p:nvSpPr>
          <p:cNvPr id="17" name="object 17"/>
          <p:cNvSpPr txBox="1">
            <a:spLocks noGrp="1"/>
          </p:cNvSpPr>
          <p:nvPr>
            <p:ph type="sldNum" sz="quarter" idx="4294967295"/>
          </p:nvPr>
        </p:nvSpPr>
        <p:spPr>
          <a:xfrm>
            <a:off x="0" y="0"/>
            <a:ext cx="0" cy="307777"/>
          </a:xfrm>
          <a:prstGeom prst="rect">
            <a:avLst/>
          </a:prstGeom>
        </p:spPr>
        <p:txBody>
          <a:bodyPr vert="horz" wrap="square" lIns="0" tIns="0" rIns="0" bIns="0" rtlCol="0">
            <a:spAutoFit/>
          </a:bodyPr>
          <a:lstStyle/>
          <a:p>
            <a:pPr marL="19050">
              <a:lnSpc>
                <a:spcPts val="825"/>
              </a:lnSpc>
            </a:pPr>
            <a:fld id="{81D60167-4931-47E6-BA6A-407CBD079E47}" type="slidenum">
              <a:rPr dirty="0"/>
              <a:pPr marL="19050">
                <a:lnSpc>
                  <a:spcPts val="825"/>
                </a:lnSpc>
              </a:pPr>
              <a:t>83</a:t>
            </a:fld>
            <a:endParaRPr dirty="0"/>
          </a:p>
        </p:txBody>
      </p:sp>
      <p:sp>
        <p:nvSpPr>
          <p:cNvPr id="18" name="Rectangle 17"/>
          <p:cNvSpPr/>
          <p:nvPr/>
        </p:nvSpPr>
        <p:spPr>
          <a:xfrm>
            <a:off x="0" y="490170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pic>
        <p:nvPicPr>
          <p:cNvPr id="19" name="Picture 1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Tree>
    <p:extLst>
      <p:ext uri="{BB962C8B-B14F-4D97-AF65-F5344CB8AC3E}">
        <p14:creationId xmlns:p14="http://schemas.microsoft.com/office/powerpoint/2010/main" val="132805909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IN" dirty="0"/>
          </a:p>
        </p:txBody>
      </p:sp>
      <p:sp>
        <p:nvSpPr>
          <p:cNvPr id="3" name="Content Placeholder 2"/>
          <p:cNvSpPr>
            <a:spLocks noGrp="1"/>
          </p:cNvSpPr>
          <p:nvPr>
            <p:ph idx="1"/>
          </p:nvPr>
        </p:nvSpPr>
        <p:spPr>
          <a:xfrm>
            <a:off x="347133" y="1369219"/>
            <a:ext cx="8517467" cy="1331648"/>
          </a:xfrm>
        </p:spPr>
        <p:txBody>
          <a:bodyPr/>
          <a:lstStyle/>
          <a:p>
            <a:pPr marL="1028700" lvl="3" indent="0">
              <a:buNone/>
            </a:pPr>
            <a:r>
              <a:rPr lang="en-US" sz="2000" dirty="0" smtClean="0"/>
              <a:t>1. B</a:t>
            </a:r>
            <a:r>
              <a:rPr lang="en-US" sz="2000" dirty="0"/>
              <a:t>. </a:t>
            </a:r>
            <a:r>
              <a:rPr lang="en-US" sz="2000" dirty="0" err="1"/>
              <a:t>Nicoletti</a:t>
            </a:r>
            <a:r>
              <a:rPr lang="en-US" sz="2000" dirty="0"/>
              <a:t>, The Future of </a:t>
            </a:r>
            <a:r>
              <a:rPr lang="en-US" sz="2000" dirty="0" err="1"/>
              <a:t>FinTech</a:t>
            </a:r>
            <a:r>
              <a:rPr lang="en-US" sz="2000" dirty="0"/>
              <a:t>, 1st ed. Palgrave Macmillan, </a:t>
            </a:r>
            <a:r>
              <a:rPr lang="en-US" sz="2000" dirty="0" smtClean="0"/>
              <a:t>2017</a:t>
            </a:r>
            <a:endParaRPr lang="en-IN" sz="2000" dirty="0"/>
          </a:p>
          <a:p>
            <a:pPr marL="1028700" lvl="3" indent="0">
              <a:buNone/>
            </a:pPr>
            <a:r>
              <a:rPr lang="en-US" sz="2000" dirty="0" smtClean="0"/>
              <a:t>2.</a:t>
            </a:r>
            <a:r>
              <a:rPr lang="en-IN" sz="2000" dirty="0"/>
              <a:t> Financial technology </a:t>
            </a:r>
            <a:r>
              <a:rPr lang="en-IN" sz="2000" dirty="0" smtClean="0"/>
              <a:t>– Wikipedia</a:t>
            </a:r>
          </a:p>
          <a:p>
            <a:pPr marL="1028700" lvl="3" indent="0">
              <a:buNone/>
            </a:pPr>
            <a:r>
              <a:rPr lang="en-US" sz="2000" dirty="0" smtClean="0"/>
              <a:t>3.</a:t>
            </a:r>
            <a:r>
              <a:rPr lang="en-IN" sz="2000" dirty="0"/>
              <a:t> Albert Wang CTO, </a:t>
            </a:r>
            <a:r>
              <a:rPr lang="en-IN" sz="2000" dirty="0" err="1"/>
              <a:t>LionRock</a:t>
            </a:r>
            <a:r>
              <a:rPr lang="en-IN" sz="2000" dirty="0"/>
              <a:t> </a:t>
            </a:r>
            <a:r>
              <a:rPr lang="en-IN" sz="2000" dirty="0" err="1" smtClean="0"/>
              <a:t>FinTech</a:t>
            </a:r>
            <a:r>
              <a:rPr lang="en-IN" sz="2000" dirty="0"/>
              <a:t> FINTECH: </a:t>
            </a:r>
            <a:r>
              <a:rPr lang="en-IN" sz="2000" dirty="0" smtClean="0"/>
              <a:t>OVERVIEW</a:t>
            </a:r>
          </a:p>
          <a:p>
            <a:pPr marL="1028700" lvl="3" indent="0">
              <a:buNone/>
            </a:pPr>
            <a:endParaRPr lang="en-IN" dirty="0"/>
          </a:p>
        </p:txBody>
      </p:sp>
      <p:sp>
        <p:nvSpPr>
          <p:cNvPr id="5" name="Slide Number Placeholder 4"/>
          <p:cNvSpPr>
            <a:spLocks noGrp="1"/>
          </p:cNvSpPr>
          <p:nvPr>
            <p:ph type="sldNum" sz="quarter" idx="12"/>
          </p:nvPr>
        </p:nvSpPr>
        <p:spPr/>
        <p:txBody>
          <a:bodyPr/>
          <a:lstStyle/>
          <a:p>
            <a:fld id="{3FCAF691-C30B-4477-A4FB-AFF7F164B000}" type="slidenum">
              <a:rPr lang="en-IN" smtClean="0"/>
              <a:t>84</a:t>
            </a:fld>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8" name="Rectangle 7"/>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Tree>
    <p:extLst>
      <p:ext uri="{BB962C8B-B14F-4D97-AF65-F5344CB8AC3E}">
        <p14:creationId xmlns:p14="http://schemas.microsoft.com/office/powerpoint/2010/main" val="30696829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5C49-0FED-4D6B-B28B-CEC15C30020F}"/>
              </a:ext>
            </a:extLst>
          </p:cNvPr>
          <p:cNvSpPr>
            <a:spLocks noGrp="1"/>
          </p:cNvSpPr>
          <p:nvPr>
            <p:ph type="title"/>
          </p:nvPr>
        </p:nvSpPr>
        <p:spPr>
          <a:xfrm>
            <a:off x="582051" y="21103"/>
            <a:ext cx="7886700" cy="728004"/>
          </a:xfrm>
        </p:spPr>
        <p:txBody>
          <a:bodyPr>
            <a:normAutofit/>
          </a:bodyPr>
          <a:lstStyle/>
          <a:p>
            <a:pPr algn="ctr"/>
            <a:r>
              <a:rPr lang="en-IN" sz="2700" b="1" dirty="0"/>
              <a:t>   </a:t>
            </a:r>
          </a:p>
        </p:txBody>
      </p:sp>
      <p:sp>
        <p:nvSpPr>
          <p:cNvPr id="3" name="Content Placeholder 2">
            <a:extLst>
              <a:ext uri="{FF2B5EF4-FFF2-40B4-BE49-F238E27FC236}">
                <a16:creationId xmlns:a16="http://schemas.microsoft.com/office/drawing/2014/main" id="{48F90B0E-ED9E-4B65-820F-8F4890616EC9}"/>
              </a:ext>
            </a:extLst>
          </p:cNvPr>
          <p:cNvSpPr>
            <a:spLocks noGrp="1"/>
          </p:cNvSpPr>
          <p:nvPr>
            <p:ph idx="1"/>
          </p:nvPr>
        </p:nvSpPr>
        <p:spPr>
          <a:xfrm>
            <a:off x="628650" y="601394"/>
            <a:ext cx="7886700" cy="4389120"/>
          </a:xfrm>
        </p:spPr>
        <p:txBody>
          <a:bodyPr/>
          <a:lstStyle/>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endParaRPr lang="en-IN" sz="1800" dirty="0">
              <a:solidFill>
                <a:schemeClr val="bg2">
                  <a:lumMod val="75000"/>
                </a:schemeClr>
              </a:solidFill>
            </a:endParaRPr>
          </a:p>
          <a:p>
            <a:pPr marL="0" indent="0">
              <a:buNone/>
            </a:pPr>
            <a:r>
              <a:rPr lang="en-IN" sz="1800" dirty="0">
                <a:solidFill>
                  <a:schemeClr val="bg2">
                    <a:lumMod val="75000"/>
                  </a:schemeClr>
                </a:solidFill>
              </a:rPr>
              <a:t>                                                      </a:t>
            </a:r>
            <a:endParaRPr lang="en-IN" sz="18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24623" cy="819345"/>
          </a:xfrm>
          <a:prstGeom prst="rect">
            <a:avLst/>
          </a:prstGeom>
        </p:spPr>
      </p:pic>
      <p:sp>
        <p:nvSpPr>
          <p:cNvPr id="10" name="Rectangle 9"/>
          <p:cNvSpPr/>
          <p:nvPr/>
        </p:nvSpPr>
        <p:spPr>
          <a:xfrm>
            <a:off x="0" y="4882455"/>
            <a:ext cx="9144000" cy="252687"/>
          </a:xfrm>
          <a:prstGeom prst="rect">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Mrs.Disha</a:t>
            </a:r>
            <a:r>
              <a:rPr lang="en-US" b="1" dirty="0" smtClean="0">
                <a:solidFill>
                  <a:schemeClr val="tx1"/>
                </a:solidFill>
              </a:rPr>
              <a:t> </a:t>
            </a:r>
            <a:r>
              <a:rPr lang="en-US" b="1" dirty="0" err="1" smtClean="0">
                <a:solidFill>
                  <a:schemeClr val="tx1"/>
                </a:solidFill>
              </a:rPr>
              <a:t>Wankhede</a:t>
            </a:r>
            <a:r>
              <a:rPr lang="en-US" b="1" dirty="0" smtClean="0">
                <a:solidFill>
                  <a:schemeClr val="tx1"/>
                </a:solidFill>
              </a:rPr>
              <a:t> Department </a:t>
            </a:r>
            <a:r>
              <a:rPr lang="en-US" b="1" dirty="0">
                <a:solidFill>
                  <a:schemeClr val="tx1"/>
                </a:solidFill>
              </a:rPr>
              <a:t>of </a:t>
            </a:r>
            <a:r>
              <a:rPr lang="en-US" b="1" dirty="0" smtClean="0">
                <a:solidFill>
                  <a:schemeClr val="tx1"/>
                </a:solidFill>
              </a:rPr>
              <a:t>Computer Engineering</a:t>
            </a:r>
            <a:r>
              <a:rPr lang="en-US" b="1" dirty="0">
                <a:solidFill>
                  <a:schemeClr val="tx1"/>
                </a:solidFill>
              </a:rPr>
              <a:t>, VIIT, Pune-48</a:t>
            </a:r>
            <a:endParaRPr lang="en-IN" b="1" dirty="0">
              <a:solidFill>
                <a:schemeClr val="tx1"/>
              </a:solidFill>
            </a:endParaRPr>
          </a:p>
        </p:txBody>
      </p:sp>
      <p:sp>
        <p:nvSpPr>
          <p:cNvPr id="11" name="Slide Number Placeholder 4">
            <a:extLst>
              <a:ext uri="{FF2B5EF4-FFF2-40B4-BE49-F238E27FC236}">
                <a16:creationId xmlns:a16="http://schemas.microsoft.com/office/drawing/2014/main" id="{7DA496CA-B28D-4CA7-951D-950D5EA764C3}"/>
              </a:ext>
            </a:extLst>
          </p:cNvPr>
          <p:cNvSpPr>
            <a:spLocks noGrp="1"/>
          </p:cNvSpPr>
          <p:nvPr>
            <p:ph type="sldNum" sz="quarter" idx="12"/>
          </p:nvPr>
        </p:nvSpPr>
        <p:spPr>
          <a:xfrm>
            <a:off x="8603226" y="4882455"/>
            <a:ext cx="540774" cy="273844"/>
          </a:xfrm>
        </p:spPr>
        <p:txBody>
          <a:bodyPr/>
          <a:lstStyle/>
          <a:p>
            <a:fld id="{3FCAF691-C30B-4477-A4FB-AFF7F164B000}" type="slidenum">
              <a:rPr lang="en-IN" sz="1200" b="1" smtClean="0">
                <a:solidFill>
                  <a:schemeClr val="tx1"/>
                </a:solidFill>
              </a:rPr>
              <a:t>9</a:t>
            </a:fld>
            <a:endParaRPr lang="en-IN" sz="1200" b="1" dirty="0">
              <a:solidFill>
                <a:schemeClr val="tx1"/>
              </a:solidFill>
            </a:endParaRPr>
          </a:p>
        </p:txBody>
      </p:sp>
      <p:sp>
        <p:nvSpPr>
          <p:cNvPr id="8" name="object 3"/>
          <p:cNvSpPr txBox="1"/>
          <p:nvPr/>
        </p:nvSpPr>
        <p:spPr>
          <a:xfrm>
            <a:off x="641048" y="1086109"/>
            <a:ext cx="7962177" cy="2230098"/>
          </a:xfrm>
          <a:prstGeom prst="rect">
            <a:avLst/>
          </a:prstGeom>
        </p:spPr>
        <p:txBody>
          <a:bodyPr vert="horz" wrap="square" lIns="0" tIns="13970" rIns="0" bIns="0" rtlCol="0">
            <a:spAutoFit/>
          </a:bodyPr>
          <a:lstStyle/>
          <a:p>
            <a:pPr marL="342900" indent="-342900">
              <a:buFont typeface="Arial" panose="020B0604020202020204" pitchFamily="34" charset="0"/>
              <a:buChar char="•"/>
            </a:pPr>
            <a:r>
              <a:rPr lang="en-US" sz="2400" dirty="0" smtClean="0"/>
              <a:t>A business </a:t>
            </a:r>
            <a:r>
              <a:rPr lang="en-US" sz="2400" dirty="0"/>
              <a:t>model to interpret how </a:t>
            </a:r>
            <a:r>
              <a:rPr lang="en-US" sz="2400" dirty="0" smtClean="0"/>
              <a:t>a </a:t>
            </a:r>
            <a:r>
              <a:rPr lang="en-US" sz="2400" dirty="0" err="1" smtClean="0"/>
              <a:t>fintech</a:t>
            </a:r>
            <a:r>
              <a:rPr lang="en-US" sz="2400" dirty="0" smtClean="0"/>
              <a:t> </a:t>
            </a:r>
            <a:r>
              <a:rPr lang="en-US" sz="2400" dirty="0"/>
              <a:t>company should organize its business </a:t>
            </a:r>
            <a:r>
              <a:rPr lang="en-US" sz="2400" dirty="0" smtClean="0"/>
              <a:t>model. </a:t>
            </a:r>
          </a:p>
          <a:p>
            <a:pPr marL="342900" indent="-342900">
              <a:buFont typeface="Arial" panose="020B0604020202020204" pitchFamily="34" charset="0"/>
              <a:buChar char="•"/>
            </a:pPr>
            <a:r>
              <a:rPr lang="en-US" sz="2400" dirty="0" smtClean="0"/>
              <a:t>where </a:t>
            </a:r>
            <a:r>
              <a:rPr lang="en-US" sz="2400" dirty="0"/>
              <a:t>to focus </a:t>
            </a:r>
            <a:r>
              <a:rPr lang="en-US" sz="2400" dirty="0" smtClean="0"/>
              <a:t>and how </a:t>
            </a:r>
            <a:r>
              <a:rPr lang="en-US" sz="2400" dirty="0"/>
              <a:t>to create a leading proactive mindset in this complex sector. </a:t>
            </a:r>
            <a:endParaRPr lang="en-US" sz="2400" dirty="0" smtClean="0"/>
          </a:p>
          <a:p>
            <a:pPr marL="342900" indent="-342900">
              <a:buFont typeface="Arial" panose="020B0604020202020204" pitchFamily="34" charset="0"/>
              <a:buChar char="•"/>
            </a:pPr>
            <a:r>
              <a:rPr lang="en-US" sz="2400" dirty="0" smtClean="0"/>
              <a:t>The </a:t>
            </a:r>
            <a:r>
              <a:rPr lang="en-US" sz="2400" dirty="0"/>
              <a:t>model to help in the interpretation of </a:t>
            </a:r>
            <a:r>
              <a:rPr lang="en-US" sz="2400" dirty="0" smtClean="0"/>
              <a:t>different </a:t>
            </a:r>
            <a:r>
              <a:rPr lang="en-IN" sz="2400" dirty="0" smtClean="0"/>
              <a:t>aspects </a:t>
            </a:r>
            <a:r>
              <a:rPr lang="en-IN" sz="2400" dirty="0"/>
              <a:t>of </a:t>
            </a:r>
            <a:r>
              <a:rPr lang="en-IN" sz="2400" dirty="0" err="1"/>
              <a:t>fintech</a:t>
            </a:r>
            <a:r>
              <a:rPr lang="en-IN" sz="2400" dirty="0"/>
              <a:t> </a:t>
            </a:r>
            <a:r>
              <a:rPr lang="en-IN" sz="2400" dirty="0" smtClean="0"/>
              <a:t>initiatives.</a:t>
            </a:r>
            <a:endParaRPr sz="3200" dirty="0">
              <a:latin typeface="Arial"/>
              <a:cs typeface="Arial"/>
            </a:endParaRPr>
          </a:p>
        </p:txBody>
      </p:sp>
      <p:sp>
        <p:nvSpPr>
          <p:cNvPr id="12" name="Title 4"/>
          <p:cNvSpPr txBox="1">
            <a:spLocks/>
          </p:cNvSpPr>
          <p:nvPr/>
        </p:nvSpPr>
        <p:spPr>
          <a:xfrm>
            <a:off x="866396" y="244651"/>
            <a:ext cx="7602355" cy="460351"/>
          </a:xfrm>
          <a:prstGeom prst="rect">
            <a:avLst/>
          </a:prstGeom>
        </p:spPr>
        <p:txBody>
          <a:bodyPr vert="horz" lIns="68580" tIns="34290" rIns="68580" bIns="34290" rtlCol="0" anchor="ctr">
            <a:normAutofit fontScale="92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IN" b="1" dirty="0"/>
              <a:t>Introduction</a:t>
            </a:r>
            <a:endParaRPr lang="en-IN" u="sng" dirty="0"/>
          </a:p>
        </p:txBody>
      </p:sp>
    </p:spTree>
    <p:extLst>
      <p:ext uri="{BB962C8B-B14F-4D97-AF65-F5344CB8AC3E}">
        <p14:creationId xmlns:p14="http://schemas.microsoft.com/office/powerpoint/2010/main" val="324646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32332</TotalTime>
  <Words>3467</Words>
  <Application>Microsoft Office PowerPoint</Application>
  <PresentationFormat>On-screen Show (16:9)</PresentationFormat>
  <Paragraphs>570</Paragraphs>
  <Slides>84</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84</vt:i4>
      </vt:variant>
    </vt:vector>
  </HeadingPairs>
  <TitlesOfParts>
    <vt:vector size="93" baseType="lpstr">
      <vt:lpstr>Arial</vt:lpstr>
      <vt:lpstr>Arial Narrow</vt:lpstr>
      <vt:lpstr>Calibri</vt:lpstr>
      <vt:lpstr>Calibri Light</vt:lpstr>
      <vt:lpstr>circularstd</vt:lpstr>
      <vt:lpstr>Lucida Sans Typewriter</vt:lpstr>
      <vt:lpstr>NxrtkbDfhvmmPcgfgjAGaramondPro-Regular</vt:lpstr>
      <vt:lpstr>Wingdings</vt:lpstr>
      <vt:lpstr>Office Theme</vt:lpstr>
      <vt:lpstr>Unit 2  Model and Classifications</vt:lpstr>
      <vt:lpstr>Objective/s of this session </vt:lpstr>
      <vt:lpstr>    Unit 2 Contents</vt:lpstr>
      <vt:lpstr>Top Indian fintech startups  </vt:lpstr>
      <vt:lpstr>PowerPoint Presentation</vt:lpstr>
      <vt:lpstr>PowerPoint Presentation</vt:lpstr>
      <vt:lpstr>PowerPoint Presentation</vt:lpstr>
      <vt:lpstr>PowerPoint Presentation</vt:lpstr>
      <vt:lpstr>   </vt:lpstr>
      <vt:lpstr>   </vt:lpstr>
      <vt:lpstr>PowerPoint Presentation</vt:lpstr>
      <vt:lpstr>FinTech: Why NOW? (1/3)</vt:lpstr>
      <vt:lpstr>FinTech: Why NOW? (3/3)</vt:lpstr>
      <vt:lpstr>FinTech: Why NOW? (2/3)</vt:lpstr>
      <vt:lpstr>Why</vt:lpstr>
      <vt:lpstr>   </vt:lpstr>
      <vt:lpstr>Model groups</vt:lpstr>
      <vt:lpstr>Model groups..Continue</vt:lpstr>
      <vt:lpstr>Continue</vt:lpstr>
      <vt:lpstr>PowerPoint Presentation</vt:lpstr>
      <vt:lpstr>PowerPoint Presentation</vt:lpstr>
      <vt:lpstr>FinServ Co’s, ‘Old’ FinTech, ‘New’ FinTech</vt:lpstr>
      <vt:lpstr>Fintech: Not So « New » (1/2)</vt:lpstr>
      <vt:lpstr>Fintech: Not So « New » (2/2)</vt:lpstr>
      <vt:lpstr>PowerPoint Presentation</vt:lpstr>
      <vt:lpstr>Who</vt:lpstr>
      <vt:lpstr>P2P</vt:lpstr>
      <vt:lpstr>B2P</vt:lpstr>
      <vt:lpstr>P2B</vt:lpstr>
      <vt:lpstr>B2B</vt:lpstr>
      <vt:lpstr>PowerPoint Presentation</vt:lpstr>
      <vt:lpstr>PowerPoint Presentation</vt:lpstr>
      <vt:lpstr>PowerPoint Presentation</vt:lpstr>
      <vt:lpstr>FinTech: Why They’re Doing It Differently?</vt:lpstr>
      <vt:lpstr>FinTech: How They’re Doing It Differently?</vt:lpstr>
      <vt:lpstr>The Real Threat of FinTech: “Unbundling” The Bank (1/2)</vt:lpstr>
      <vt:lpstr>The Real Threat of FinTech: “Unbundling” The Bank (2/2)</vt:lpstr>
      <vt:lpstr>PowerPoint Presentation</vt:lpstr>
      <vt:lpstr>PowerPoint Presentation</vt:lpstr>
      <vt:lpstr>PowerPoint Presentation</vt:lpstr>
      <vt:lpstr>PowerPoint Presentation</vt:lpstr>
      <vt:lpstr>Funding Activity in FinTech Explodes!</vt:lpstr>
      <vt:lpstr>Another Proof of Concept? Follow the Smart ‘Guys’!</vt:lpstr>
      <vt:lpstr>How </vt:lpstr>
      <vt:lpstr>PowerPoint Presentation</vt:lpstr>
      <vt:lpstr>What</vt:lpstr>
      <vt:lpstr>PowerPoint Presentation</vt:lpstr>
      <vt:lpstr>Where: International  landscape of FinTech startups</vt:lpstr>
      <vt:lpstr> FinTech Landscape by Octo Technology</vt:lpstr>
      <vt:lpstr>where</vt:lpstr>
      <vt:lpstr>When</vt:lpstr>
      <vt:lpstr>PowerPoint Presentation</vt:lpstr>
      <vt:lpstr>Example</vt:lpstr>
      <vt:lpstr>    Unit 2 Contents</vt:lpstr>
      <vt:lpstr>The organization and its elements</vt:lpstr>
      <vt:lpstr>PowerPoint Presentation</vt:lpstr>
      <vt:lpstr>The V4 business model framework</vt:lpstr>
      <vt:lpstr>3 Ps</vt:lpstr>
      <vt:lpstr>PowerPoint Presentation</vt:lpstr>
      <vt:lpstr>A Business Model : The Business Model Approach </vt:lpstr>
      <vt:lpstr>Prediction</vt:lpstr>
      <vt:lpstr>Why Invest in Fintech App Development in 2019-2020?</vt:lpstr>
      <vt:lpstr>Reasons That Make Fintech a Good Investment Avenue  </vt:lpstr>
      <vt:lpstr>FinTech App Development Trends for 2020 &amp; Beyond </vt:lpstr>
      <vt:lpstr>9 Most Important Elements of a Business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Components of an effective marketing plan</vt:lpstr>
      <vt:lpstr>PowerPoint Presentation</vt:lpstr>
      <vt:lpstr>Don’t ask what FinTech can  do for you… </vt:lpstr>
      <vt:lpstr>Few Examples of FinTech Entrepreneurs (1/4)</vt:lpstr>
      <vt:lpstr>Few Examples of FinTech Entrepreneurs (2/4)</vt:lpstr>
      <vt:lpstr>Few Examples of FinTech Entrepreneurs (3/4)</vt:lpstr>
      <vt:lpstr>Few Examples of FinTech Entrepreneurs (4/4)</vt:lpstr>
      <vt:lpstr>PowerPoint Presentation</vt:lpstr>
      <vt:lpstr>PowerPoint Presentation</vt:lpstr>
      <vt:lpstr>Further Reading</vt:lpstr>
      <vt:lpstr>Fintech News Sites and Blogs (Sample)</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Ethics and Standard Practices for Engineers</dc:title>
  <dc:creator>Viit Viit</dc:creator>
  <cp:lastModifiedBy>sushantwankhede</cp:lastModifiedBy>
  <cp:revision>264</cp:revision>
  <dcterms:created xsi:type="dcterms:W3CDTF">2020-04-02T16:05:06Z</dcterms:created>
  <dcterms:modified xsi:type="dcterms:W3CDTF">2020-08-31T07:26:47Z</dcterms:modified>
</cp:coreProperties>
</file>